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Open Sans" charset="1" panose="020B0606030504020204"/>
      <p:regular r:id="rId26"/>
    </p:embeddedFont>
    <p:embeddedFont>
      <p:font typeface="Montserrat Bold Italics" charset="1" panose="00000800000000000000"/>
      <p:regular r:id="rId27"/>
    </p:embeddedFont>
    <p:embeddedFont>
      <p:font typeface="Atkinson Hyperlegible Italics" charset="1" panose="00000000000000000000"/>
      <p:regular r:id="rId28"/>
    </p:embeddedFont>
    <p:embeddedFont>
      <p:font typeface="Montserrat Italics" charset="1" panose="00000500000000000000"/>
      <p:regular r:id="rId29"/>
    </p:embeddedFont>
    <p:embeddedFont>
      <p:font typeface="Montserrat" charset="1" panose="00000500000000000000"/>
      <p:regular r:id="rId30"/>
    </p:embeddedFont>
    <p:embeddedFont>
      <p:font typeface="Montserrat Bold"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7.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8508528" y="1810674"/>
            <a:ext cx="1270944" cy="604624"/>
          </a:xfrm>
          <a:custGeom>
            <a:avLst/>
            <a:gdLst/>
            <a:ahLst/>
            <a:cxnLst/>
            <a:rect r="r" b="b" t="t" l="l"/>
            <a:pathLst>
              <a:path h="604624" w="1270944">
                <a:moveTo>
                  <a:pt x="0" y="0"/>
                </a:moveTo>
                <a:lnTo>
                  <a:pt x="1270944" y="0"/>
                </a:lnTo>
                <a:lnTo>
                  <a:pt x="1270944" y="604624"/>
                </a:lnTo>
                <a:lnTo>
                  <a:pt x="0" y="604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856034" y="-1422191"/>
            <a:ext cx="4806532" cy="4806532"/>
          </a:xfrm>
          <a:custGeom>
            <a:avLst/>
            <a:gdLst/>
            <a:ahLst/>
            <a:cxnLst/>
            <a:rect r="r" b="b" t="t" l="l"/>
            <a:pathLst>
              <a:path h="4806532" w="4806532">
                <a:moveTo>
                  <a:pt x="0" y="0"/>
                </a:moveTo>
                <a:lnTo>
                  <a:pt x="4806532" y="0"/>
                </a:lnTo>
                <a:lnTo>
                  <a:pt x="4806532" y="4806532"/>
                </a:lnTo>
                <a:lnTo>
                  <a:pt x="0" y="4806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96931" y="4407207"/>
            <a:ext cx="2437479" cy="2322253"/>
          </a:xfrm>
          <a:custGeom>
            <a:avLst/>
            <a:gdLst/>
            <a:ahLst/>
            <a:cxnLst/>
            <a:rect r="r" b="b" t="t" l="l"/>
            <a:pathLst>
              <a:path h="2322253" w="2437479">
                <a:moveTo>
                  <a:pt x="0" y="0"/>
                </a:moveTo>
                <a:lnTo>
                  <a:pt x="2437478" y="0"/>
                </a:lnTo>
                <a:lnTo>
                  <a:pt x="2437478" y="2322253"/>
                </a:lnTo>
                <a:lnTo>
                  <a:pt x="0" y="2322253"/>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993061" y="4407207"/>
            <a:ext cx="2437479" cy="2322253"/>
          </a:xfrm>
          <a:custGeom>
            <a:avLst/>
            <a:gdLst/>
            <a:ahLst/>
            <a:cxnLst/>
            <a:rect r="r" b="b" t="t" l="l"/>
            <a:pathLst>
              <a:path h="2322253" w="2437479">
                <a:moveTo>
                  <a:pt x="0" y="0"/>
                </a:moveTo>
                <a:lnTo>
                  <a:pt x="2437478" y="0"/>
                </a:lnTo>
                <a:lnTo>
                  <a:pt x="2437478" y="2322253"/>
                </a:lnTo>
                <a:lnTo>
                  <a:pt x="0" y="2322253"/>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a:off x="6374529" y="7671525"/>
            <a:ext cx="879506" cy="0"/>
          </a:xfrm>
          <a:prstGeom prst="line">
            <a:avLst/>
          </a:prstGeom>
          <a:ln cap="flat" w="19050">
            <a:solidFill>
              <a:srgbClr val="D9D9D9"/>
            </a:solidFill>
            <a:prstDash val="solid"/>
            <a:headEnd type="none" len="sm" w="sm"/>
            <a:tailEnd type="none" len="sm" w="sm"/>
          </a:ln>
        </p:spPr>
      </p:sp>
      <p:sp>
        <p:nvSpPr>
          <p:cNvPr name="AutoShape 8" id="8"/>
          <p:cNvSpPr/>
          <p:nvPr/>
        </p:nvSpPr>
        <p:spPr>
          <a:xfrm>
            <a:off x="11056701" y="7819008"/>
            <a:ext cx="879506" cy="0"/>
          </a:xfrm>
          <a:prstGeom prst="line">
            <a:avLst/>
          </a:prstGeom>
          <a:ln cap="flat" w="19050">
            <a:solidFill>
              <a:srgbClr val="D9D9D9"/>
            </a:solidFill>
            <a:prstDash val="solid"/>
            <a:headEnd type="none" len="sm" w="sm"/>
            <a:tailEnd type="none" len="sm" w="sm"/>
          </a:ln>
        </p:spPr>
      </p:sp>
      <p:grpSp>
        <p:nvGrpSpPr>
          <p:cNvPr name="Group 9" id="9"/>
          <p:cNvGrpSpPr/>
          <p:nvPr/>
        </p:nvGrpSpPr>
        <p:grpSpPr>
          <a:xfrm rot="0">
            <a:off x="6959068" y="7524042"/>
            <a:ext cx="294966" cy="29496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BF01"/>
            </a:solidFill>
          </p:spPr>
        </p:sp>
      </p:grpSp>
      <p:grpSp>
        <p:nvGrpSpPr>
          <p:cNvPr name="Group 11" id="11"/>
          <p:cNvGrpSpPr/>
          <p:nvPr/>
        </p:nvGrpSpPr>
        <p:grpSpPr>
          <a:xfrm rot="0">
            <a:off x="11033043" y="7671525"/>
            <a:ext cx="294966" cy="294966"/>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BF01"/>
            </a:solidFill>
          </p:spPr>
        </p:sp>
      </p:grpSp>
      <p:sp>
        <p:nvSpPr>
          <p:cNvPr name="Freeform 13" id="13"/>
          <p:cNvSpPr/>
          <p:nvPr/>
        </p:nvSpPr>
        <p:spPr>
          <a:xfrm flipH="false" flipV="false" rot="0">
            <a:off x="7423389" y="2826035"/>
            <a:ext cx="3391103" cy="1709681"/>
          </a:xfrm>
          <a:custGeom>
            <a:avLst/>
            <a:gdLst/>
            <a:ahLst/>
            <a:cxnLst/>
            <a:rect r="r" b="b" t="t" l="l"/>
            <a:pathLst>
              <a:path h="1709681" w="3391103">
                <a:moveTo>
                  <a:pt x="0" y="0"/>
                </a:moveTo>
                <a:lnTo>
                  <a:pt x="3391103" y="0"/>
                </a:lnTo>
                <a:lnTo>
                  <a:pt x="3391103" y="1709681"/>
                </a:lnTo>
                <a:lnTo>
                  <a:pt x="0" y="1709681"/>
                </a:lnTo>
                <a:lnTo>
                  <a:pt x="0" y="0"/>
                </a:lnTo>
                <a:close/>
              </a:path>
            </a:pathLst>
          </a:custGeom>
          <a:blipFill>
            <a:blip r:embed="rId8"/>
            <a:stretch>
              <a:fillRect l="0" t="0" r="0" b="0"/>
            </a:stretch>
          </a:blipFill>
        </p:spPr>
      </p:sp>
      <p:sp>
        <p:nvSpPr>
          <p:cNvPr name="Freeform 14" id="14"/>
          <p:cNvSpPr/>
          <p:nvPr/>
        </p:nvSpPr>
        <p:spPr>
          <a:xfrm flipH="false" flipV="false" rot="0">
            <a:off x="7588332" y="6308954"/>
            <a:ext cx="3111336" cy="1866802"/>
          </a:xfrm>
          <a:custGeom>
            <a:avLst/>
            <a:gdLst/>
            <a:ahLst/>
            <a:cxnLst/>
            <a:rect r="r" b="b" t="t" l="l"/>
            <a:pathLst>
              <a:path h="1866802" w="3111336">
                <a:moveTo>
                  <a:pt x="0" y="0"/>
                </a:moveTo>
                <a:lnTo>
                  <a:pt x="3111336" y="0"/>
                </a:lnTo>
                <a:lnTo>
                  <a:pt x="3111336" y="1866802"/>
                </a:lnTo>
                <a:lnTo>
                  <a:pt x="0" y="1866802"/>
                </a:lnTo>
                <a:lnTo>
                  <a:pt x="0" y="0"/>
                </a:lnTo>
                <a:close/>
              </a:path>
            </a:pathLst>
          </a:custGeom>
          <a:blipFill>
            <a:blip r:embed="rId9"/>
            <a:stretch>
              <a:fillRect l="0" t="0" r="0" b="0"/>
            </a:stretch>
          </a:blipFill>
        </p:spPr>
      </p:sp>
      <p:sp>
        <p:nvSpPr>
          <p:cNvPr name="TextBox 15" id="15"/>
          <p:cNvSpPr txBox="true"/>
          <p:nvPr/>
        </p:nvSpPr>
        <p:spPr>
          <a:xfrm rot="0">
            <a:off x="5446630" y="5144363"/>
            <a:ext cx="7394740" cy="755016"/>
          </a:xfrm>
          <a:prstGeom prst="rect">
            <a:avLst/>
          </a:prstGeom>
        </p:spPr>
        <p:txBody>
          <a:bodyPr anchor="t" rtlCol="false" tIns="0" lIns="0" bIns="0" rIns="0">
            <a:spAutoFit/>
          </a:bodyPr>
          <a:lstStyle/>
          <a:p>
            <a:pPr algn="ctr">
              <a:lnSpc>
                <a:spcPts val="6159"/>
              </a:lnSpc>
              <a:spcBef>
                <a:spcPct val="0"/>
              </a:spcBef>
            </a:pPr>
            <a:r>
              <a:rPr lang="en-US" sz="4399" spc="184">
                <a:solidFill>
                  <a:srgbClr val="FCBF01"/>
                </a:solidFill>
                <a:latin typeface="Open Sans"/>
              </a:rPr>
              <a:t>IMDB TOP 1000 DATASET</a:t>
            </a:r>
          </a:p>
        </p:txBody>
      </p:sp>
      <p:sp>
        <p:nvSpPr>
          <p:cNvPr name="TextBox 16" id="16"/>
          <p:cNvSpPr txBox="true"/>
          <p:nvPr/>
        </p:nvSpPr>
        <p:spPr>
          <a:xfrm rot="0">
            <a:off x="727196" y="8586845"/>
            <a:ext cx="4211397" cy="879142"/>
          </a:xfrm>
          <a:prstGeom prst="rect">
            <a:avLst/>
          </a:prstGeom>
        </p:spPr>
        <p:txBody>
          <a:bodyPr anchor="t" rtlCol="false" tIns="0" lIns="0" bIns="0" rIns="0">
            <a:spAutoFit/>
          </a:bodyPr>
          <a:lstStyle/>
          <a:p>
            <a:pPr algn="ctr">
              <a:lnSpc>
                <a:spcPts val="4281"/>
              </a:lnSpc>
            </a:pPr>
            <a:r>
              <a:rPr lang="en-US" sz="3058">
                <a:solidFill>
                  <a:srgbClr val="FCBF01"/>
                </a:solidFill>
                <a:latin typeface="Montserrat Bold Italics"/>
              </a:rPr>
              <a:t>PRESENTED BY:</a:t>
            </a:r>
          </a:p>
          <a:p>
            <a:pPr algn="ctr">
              <a:lnSpc>
                <a:spcPts val="2754"/>
              </a:lnSpc>
              <a:spcBef>
                <a:spcPct val="0"/>
              </a:spcBef>
            </a:pPr>
            <a:r>
              <a:rPr lang="en-US" sz="1967">
                <a:solidFill>
                  <a:srgbClr val="FCBF01"/>
                </a:solidFill>
                <a:latin typeface="Atkinson Hyperlegible Italics"/>
              </a:rPr>
              <a:t>JYOTI RANJAN SAHOO</a:t>
            </a:r>
          </a:p>
        </p:txBody>
      </p:sp>
      <p:grpSp>
        <p:nvGrpSpPr>
          <p:cNvPr name="Group 17" id="17"/>
          <p:cNvGrpSpPr/>
          <p:nvPr/>
        </p:nvGrpSpPr>
        <p:grpSpPr>
          <a:xfrm rot="-10800000">
            <a:off x="1204828" y="9465986"/>
            <a:ext cx="15526305" cy="165779"/>
            <a:chOff x="0" y="0"/>
            <a:chExt cx="53524916" cy="571500"/>
          </a:xfrm>
        </p:grpSpPr>
        <p:sp>
          <p:nvSpPr>
            <p:cNvPr name="Freeform 18" id="18"/>
            <p:cNvSpPr/>
            <p:nvPr/>
          </p:nvSpPr>
          <p:spPr>
            <a:xfrm flipH="false" flipV="false" rot="0">
              <a:off x="0" y="255270"/>
              <a:ext cx="53524919" cy="69850"/>
            </a:xfrm>
            <a:custGeom>
              <a:avLst/>
              <a:gdLst/>
              <a:ahLst/>
              <a:cxnLst/>
              <a:rect r="r" b="b" t="t" l="l"/>
              <a:pathLst>
                <a:path h="69850" w="53524919">
                  <a:moveTo>
                    <a:pt x="53234084" y="0"/>
                  </a:moveTo>
                  <a:lnTo>
                    <a:pt x="0" y="0"/>
                  </a:lnTo>
                  <a:lnTo>
                    <a:pt x="0" y="69850"/>
                  </a:lnTo>
                  <a:lnTo>
                    <a:pt x="53524919" y="69850"/>
                  </a:lnTo>
                  <a:lnTo>
                    <a:pt x="53524919" y="0"/>
                  </a:lnTo>
                  <a:close/>
                </a:path>
              </a:pathLst>
            </a:custGeom>
            <a:solidFill>
              <a:srgbClr val="FCA128">
                <a:alpha val="30980"/>
              </a:srgbClr>
            </a:solidFill>
          </p:spPr>
        </p:sp>
      </p:grpSp>
      <p:sp>
        <p:nvSpPr>
          <p:cNvPr name="TextBox 19" id="19"/>
          <p:cNvSpPr txBox="true"/>
          <p:nvPr/>
        </p:nvSpPr>
        <p:spPr>
          <a:xfrm rot="0">
            <a:off x="13537765" y="8586845"/>
            <a:ext cx="4211397" cy="879142"/>
          </a:xfrm>
          <a:prstGeom prst="rect">
            <a:avLst/>
          </a:prstGeom>
        </p:spPr>
        <p:txBody>
          <a:bodyPr anchor="t" rtlCol="false" tIns="0" lIns="0" bIns="0" rIns="0">
            <a:spAutoFit/>
          </a:bodyPr>
          <a:lstStyle/>
          <a:p>
            <a:pPr algn="ctr">
              <a:lnSpc>
                <a:spcPts val="4281"/>
              </a:lnSpc>
            </a:pPr>
            <a:r>
              <a:rPr lang="en-US" sz="3058">
                <a:solidFill>
                  <a:srgbClr val="FCBF01"/>
                </a:solidFill>
                <a:latin typeface="Montserrat Bold Italics"/>
              </a:rPr>
              <a:t>GUIDED BY:</a:t>
            </a:r>
          </a:p>
          <a:p>
            <a:pPr algn="ctr">
              <a:lnSpc>
                <a:spcPts val="2754"/>
              </a:lnSpc>
              <a:spcBef>
                <a:spcPct val="0"/>
              </a:spcBef>
            </a:pPr>
            <a:r>
              <a:rPr lang="en-US" sz="1967">
                <a:solidFill>
                  <a:srgbClr val="FCBF01"/>
                </a:solidFill>
                <a:latin typeface="Atkinson Hyperlegible Italics"/>
              </a:rPr>
              <a:t>MRS.DR RITU MAITY</a:t>
            </a:r>
          </a:p>
        </p:txBody>
      </p:sp>
      <p:sp>
        <p:nvSpPr>
          <p:cNvPr name="Freeform 20" id="20"/>
          <p:cNvSpPr/>
          <p:nvPr/>
        </p:nvSpPr>
        <p:spPr>
          <a:xfrm flipH="false" flipV="false" rot="2582472">
            <a:off x="7707243" y="9790453"/>
            <a:ext cx="2499614" cy="2365260"/>
          </a:xfrm>
          <a:custGeom>
            <a:avLst/>
            <a:gdLst/>
            <a:ahLst/>
            <a:cxnLst/>
            <a:rect r="r" b="b" t="t" l="l"/>
            <a:pathLst>
              <a:path h="2365260" w="2499614">
                <a:moveTo>
                  <a:pt x="0" y="0"/>
                </a:moveTo>
                <a:lnTo>
                  <a:pt x="2499614" y="0"/>
                </a:lnTo>
                <a:lnTo>
                  <a:pt x="2499614" y="2365260"/>
                </a:lnTo>
                <a:lnTo>
                  <a:pt x="0" y="2365260"/>
                </a:lnTo>
                <a:lnTo>
                  <a:pt x="0" y="0"/>
                </a:lnTo>
                <a:close/>
              </a:path>
            </a:pathLst>
          </a:custGeom>
          <a:blipFill>
            <a:blip r:embed="rId10">
              <a:alphaModFix amt="2900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3" id="3"/>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4" id="4"/>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54349" y="2882295"/>
            <a:ext cx="6521200" cy="6523918"/>
          </a:xfrm>
          <a:custGeom>
            <a:avLst/>
            <a:gdLst/>
            <a:ahLst/>
            <a:cxnLst/>
            <a:rect r="r" b="b" t="t" l="l"/>
            <a:pathLst>
              <a:path h="6523918" w="6521200">
                <a:moveTo>
                  <a:pt x="0" y="0"/>
                </a:moveTo>
                <a:lnTo>
                  <a:pt x="6521200" y="0"/>
                </a:lnTo>
                <a:lnTo>
                  <a:pt x="6521200" y="6523918"/>
                </a:lnTo>
                <a:lnTo>
                  <a:pt x="0" y="6523918"/>
                </a:lnTo>
                <a:lnTo>
                  <a:pt x="0" y="0"/>
                </a:lnTo>
                <a:close/>
              </a:path>
            </a:pathLst>
          </a:custGeom>
          <a:blipFill>
            <a:blip r:embed="rId6"/>
            <a:stretch>
              <a:fillRect l="0" t="0" r="0" b="0"/>
            </a:stretch>
          </a:blipFill>
        </p:spPr>
      </p:sp>
      <p:sp>
        <p:nvSpPr>
          <p:cNvPr name="Freeform 6" id="6"/>
          <p:cNvSpPr/>
          <p:nvPr/>
        </p:nvSpPr>
        <p:spPr>
          <a:xfrm flipH="false" flipV="false" rot="0">
            <a:off x="10681430" y="3022896"/>
            <a:ext cx="7331024" cy="6383317"/>
          </a:xfrm>
          <a:custGeom>
            <a:avLst/>
            <a:gdLst/>
            <a:ahLst/>
            <a:cxnLst/>
            <a:rect r="r" b="b" t="t" l="l"/>
            <a:pathLst>
              <a:path h="6383317" w="7331024">
                <a:moveTo>
                  <a:pt x="0" y="0"/>
                </a:moveTo>
                <a:lnTo>
                  <a:pt x="7331024" y="0"/>
                </a:lnTo>
                <a:lnTo>
                  <a:pt x="7331024" y="6383317"/>
                </a:lnTo>
                <a:lnTo>
                  <a:pt x="0" y="6383317"/>
                </a:lnTo>
                <a:lnTo>
                  <a:pt x="0" y="0"/>
                </a:lnTo>
                <a:close/>
              </a:path>
            </a:pathLst>
          </a:custGeom>
          <a:blipFill>
            <a:blip r:embed="rId7"/>
            <a:stretch>
              <a:fillRect l="0" t="0" r="0" b="0"/>
            </a:stretch>
          </a:blipFill>
        </p:spPr>
      </p:sp>
      <p:sp>
        <p:nvSpPr>
          <p:cNvPr name="TextBox 7" id="7"/>
          <p:cNvSpPr txBox="true"/>
          <p:nvPr/>
        </p:nvSpPr>
        <p:spPr>
          <a:xfrm rot="0">
            <a:off x="6178770" y="1724661"/>
            <a:ext cx="4950738" cy="967106"/>
          </a:xfrm>
          <a:prstGeom prst="rect">
            <a:avLst/>
          </a:prstGeom>
        </p:spPr>
        <p:txBody>
          <a:bodyPr anchor="t" rtlCol="false" tIns="0" lIns="0" bIns="0" rIns="0">
            <a:spAutoFit/>
          </a:bodyPr>
          <a:lstStyle/>
          <a:p>
            <a:pPr algn="ctr">
              <a:lnSpc>
                <a:spcPts val="3919"/>
              </a:lnSpc>
            </a:pPr>
            <a:r>
              <a:rPr lang="en-US" sz="2799">
                <a:solidFill>
                  <a:srgbClr val="FCBF01"/>
                </a:solidFill>
                <a:latin typeface="Montserrat Bold Italics"/>
              </a:rPr>
              <a:t>CONTD..</a:t>
            </a:r>
          </a:p>
          <a:p>
            <a:pPr algn="ctr">
              <a:lnSpc>
                <a:spcPts val="3919"/>
              </a:lnSpc>
              <a:spcBef>
                <a:spcPct val="0"/>
              </a:spcBef>
            </a:pPr>
            <a:r>
              <a:rPr lang="en-US" sz="2799">
                <a:solidFill>
                  <a:srgbClr val="FCBF01"/>
                </a:solidFill>
                <a:latin typeface="Montserrat Bold Italics"/>
              </a:rPr>
              <a:t>PAIR PLOT AND HEATMAP</a:t>
            </a:r>
          </a:p>
        </p:txBody>
      </p:sp>
      <p:sp>
        <p:nvSpPr>
          <p:cNvPr name="TextBox 8" id="8"/>
          <p:cNvSpPr txBox="true"/>
          <p:nvPr/>
        </p:nvSpPr>
        <p:spPr>
          <a:xfrm rot="0">
            <a:off x="2326921" y="9527672"/>
            <a:ext cx="1642348"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Bold Italics"/>
              </a:rPr>
              <a:t>Pair-plot</a:t>
            </a:r>
          </a:p>
        </p:txBody>
      </p:sp>
      <p:sp>
        <p:nvSpPr>
          <p:cNvPr name="TextBox 9" id="9"/>
          <p:cNvSpPr txBox="true"/>
          <p:nvPr/>
        </p:nvSpPr>
        <p:spPr>
          <a:xfrm rot="0">
            <a:off x="13459807" y="9527672"/>
            <a:ext cx="1774269"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Bold Italics"/>
              </a:rPr>
              <a:t>Heatmap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3" id="3"/>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4" id="4"/>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2881151"/>
            <a:ext cx="8156916" cy="3628493"/>
          </a:xfrm>
          <a:custGeom>
            <a:avLst/>
            <a:gdLst/>
            <a:ahLst/>
            <a:cxnLst/>
            <a:rect r="r" b="b" t="t" l="l"/>
            <a:pathLst>
              <a:path h="3628493" w="8156916">
                <a:moveTo>
                  <a:pt x="0" y="0"/>
                </a:moveTo>
                <a:lnTo>
                  <a:pt x="8156916" y="0"/>
                </a:lnTo>
                <a:lnTo>
                  <a:pt x="8156916" y="3628493"/>
                </a:lnTo>
                <a:lnTo>
                  <a:pt x="0" y="3628493"/>
                </a:lnTo>
                <a:lnTo>
                  <a:pt x="0" y="0"/>
                </a:lnTo>
                <a:close/>
              </a:path>
            </a:pathLst>
          </a:custGeom>
          <a:blipFill>
            <a:blip r:embed="rId6"/>
            <a:stretch>
              <a:fillRect l="0" t="0" r="-29066" b="0"/>
            </a:stretch>
          </a:blipFill>
        </p:spPr>
      </p:sp>
      <p:sp>
        <p:nvSpPr>
          <p:cNvPr name="Freeform 6" id="6"/>
          <p:cNvSpPr/>
          <p:nvPr/>
        </p:nvSpPr>
        <p:spPr>
          <a:xfrm flipH="false" flipV="false" rot="0">
            <a:off x="646959" y="6957570"/>
            <a:ext cx="6862997" cy="2644959"/>
          </a:xfrm>
          <a:custGeom>
            <a:avLst/>
            <a:gdLst/>
            <a:ahLst/>
            <a:cxnLst/>
            <a:rect r="r" b="b" t="t" l="l"/>
            <a:pathLst>
              <a:path h="2644959" w="6862997">
                <a:moveTo>
                  <a:pt x="0" y="0"/>
                </a:moveTo>
                <a:lnTo>
                  <a:pt x="6862998" y="0"/>
                </a:lnTo>
                <a:lnTo>
                  <a:pt x="6862998" y="2644958"/>
                </a:lnTo>
                <a:lnTo>
                  <a:pt x="0" y="2644958"/>
                </a:lnTo>
                <a:lnTo>
                  <a:pt x="0" y="0"/>
                </a:lnTo>
                <a:close/>
              </a:path>
            </a:pathLst>
          </a:custGeom>
          <a:blipFill>
            <a:blip r:embed="rId7"/>
            <a:stretch>
              <a:fillRect l="0" t="0" r="0" b="0"/>
            </a:stretch>
          </a:blipFill>
        </p:spPr>
      </p:sp>
      <p:sp>
        <p:nvSpPr>
          <p:cNvPr name="Freeform 7" id="7"/>
          <p:cNvSpPr/>
          <p:nvPr/>
        </p:nvSpPr>
        <p:spPr>
          <a:xfrm flipH="false" flipV="false" rot="0">
            <a:off x="8787477" y="6957570"/>
            <a:ext cx="9236432" cy="2484351"/>
          </a:xfrm>
          <a:custGeom>
            <a:avLst/>
            <a:gdLst/>
            <a:ahLst/>
            <a:cxnLst/>
            <a:rect r="r" b="b" t="t" l="l"/>
            <a:pathLst>
              <a:path h="2484351" w="9236432">
                <a:moveTo>
                  <a:pt x="0" y="0"/>
                </a:moveTo>
                <a:lnTo>
                  <a:pt x="9236431" y="0"/>
                </a:lnTo>
                <a:lnTo>
                  <a:pt x="9236431" y="2484351"/>
                </a:lnTo>
                <a:lnTo>
                  <a:pt x="0" y="2484351"/>
                </a:lnTo>
                <a:lnTo>
                  <a:pt x="0" y="0"/>
                </a:lnTo>
                <a:close/>
              </a:path>
            </a:pathLst>
          </a:custGeom>
          <a:blipFill>
            <a:blip r:embed="rId8"/>
            <a:stretch>
              <a:fillRect l="-5227" t="0" r="-5227" b="0"/>
            </a:stretch>
          </a:blipFill>
        </p:spPr>
      </p:sp>
      <p:sp>
        <p:nvSpPr>
          <p:cNvPr name="TextBox 8" id="8"/>
          <p:cNvSpPr txBox="true"/>
          <p:nvPr/>
        </p:nvSpPr>
        <p:spPr>
          <a:xfrm rot="0">
            <a:off x="2407378" y="1964210"/>
            <a:ext cx="13157002" cy="488316"/>
          </a:xfrm>
          <a:prstGeom prst="rect">
            <a:avLst/>
          </a:prstGeom>
        </p:spPr>
        <p:txBody>
          <a:bodyPr anchor="t" rtlCol="false" tIns="0" lIns="0" bIns="0" rIns="0">
            <a:spAutoFit/>
          </a:bodyPr>
          <a:lstStyle/>
          <a:p>
            <a:pPr algn="ctr">
              <a:lnSpc>
                <a:spcPts val="4059"/>
              </a:lnSpc>
              <a:spcBef>
                <a:spcPct val="0"/>
              </a:spcBef>
            </a:pPr>
            <a:r>
              <a:rPr lang="en-US" sz="2899">
                <a:solidFill>
                  <a:srgbClr val="FCBF01"/>
                </a:solidFill>
                <a:latin typeface="Montserrat Bold"/>
              </a:rPr>
              <a:t>DIVIDING THE DATASET INTO INPUT AND OUTPUT FOR PREDICTION</a:t>
            </a:r>
          </a:p>
        </p:txBody>
      </p:sp>
      <p:sp>
        <p:nvSpPr>
          <p:cNvPr name="TextBox 9" id="9"/>
          <p:cNvSpPr txBox="true"/>
          <p:nvPr/>
        </p:nvSpPr>
        <p:spPr>
          <a:xfrm rot="0">
            <a:off x="179118" y="6554219"/>
            <a:ext cx="8316899" cy="330200"/>
          </a:xfrm>
          <a:prstGeom prst="rect">
            <a:avLst/>
          </a:prstGeom>
        </p:spPr>
        <p:txBody>
          <a:bodyPr anchor="t" rtlCol="false" tIns="0" lIns="0" bIns="0" rIns="0">
            <a:spAutoFit/>
          </a:bodyPr>
          <a:lstStyle/>
          <a:p>
            <a:pPr algn="l">
              <a:lnSpc>
                <a:spcPts val="2799"/>
              </a:lnSpc>
              <a:spcBef>
                <a:spcPct val="0"/>
              </a:spcBef>
            </a:pPr>
            <a:r>
              <a:rPr lang="en-US" sz="1999">
                <a:solidFill>
                  <a:srgbClr val="FCBF01"/>
                </a:solidFill>
                <a:latin typeface="Montserrat Italics"/>
              </a:rPr>
              <a:t>These are all my columns with their respective datatypes</a:t>
            </a:r>
          </a:p>
        </p:txBody>
      </p:sp>
      <p:sp>
        <p:nvSpPr>
          <p:cNvPr name="TextBox 10" id="10"/>
          <p:cNvSpPr txBox="true"/>
          <p:nvPr/>
        </p:nvSpPr>
        <p:spPr>
          <a:xfrm rot="0">
            <a:off x="8787477" y="3231941"/>
            <a:ext cx="8703919" cy="3085848"/>
          </a:xfrm>
          <a:prstGeom prst="rect">
            <a:avLst/>
          </a:prstGeom>
        </p:spPr>
        <p:txBody>
          <a:bodyPr anchor="t" rtlCol="false" tIns="0" lIns="0" bIns="0" rIns="0">
            <a:spAutoFit/>
          </a:bodyPr>
          <a:lstStyle/>
          <a:p>
            <a:pPr algn="l">
              <a:lnSpc>
                <a:spcPts val="5011"/>
              </a:lnSpc>
            </a:pPr>
            <a:r>
              <a:rPr lang="en-US" sz="2799">
                <a:solidFill>
                  <a:srgbClr val="FCBF01"/>
                </a:solidFill>
                <a:latin typeface="Montserrat Italics"/>
              </a:rPr>
              <a:t>As there is a categorial column Heart Disease which have only two unique values i.e. either true or false so we have considered the column Heart Disease as the Output Column and all other columns as input columns.</a:t>
            </a:r>
          </a:p>
        </p:txBody>
      </p:sp>
      <p:sp>
        <p:nvSpPr>
          <p:cNvPr name="TextBox 11" id="11"/>
          <p:cNvSpPr txBox="true"/>
          <p:nvPr/>
        </p:nvSpPr>
        <p:spPr>
          <a:xfrm rot="0">
            <a:off x="2445001" y="9707303"/>
            <a:ext cx="2289453" cy="396241"/>
          </a:xfrm>
          <a:prstGeom prst="rect">
            <a:avLst/>
          </a:prstGeom>
        </p:spPr>
        <p:txBody>
          <a:bodyPr anchor="t" rtlCol="false" tIns="0" lIns="0" bIns="0" rIns="0">
            <a:spAutoFit/>
          </a:bodyPr>
          <a:lstStyle/>
          <a:p>
            <a:pPr algn="ctr">
              <a:lnSpc>
                <a:spcPts val="3359"/>
              </a:lnSpc>
              <a:spcBef>
                <a:spcPct val="0"/>
              </a:spcBef>
            </a:pPr>
            <a:r>
              <a:rPr lang="en-US" sz="2399">
                <a:solidFill>
                  <a:srgbClr val="FCBF01"/>
                </a:solidFill>
                <a:latin typeface="Montserrat Italics"/>
              </a:rPr>
              <a:t>Input Columns</a:t>
            </a:r>
          </a:p>
        </p:txBody>
      </p:sp>
      <p:sp>
        <p:nvSpPr>
          <p:cNvPr name="TextBox 12" id="12"/>
          <p:cNvSpPr txBox="true"/>
          <p:nvPr/>
        </p:nvSpPr>
        <p:spPr>
          <a:xfrm rot="0">
            <a:off x="12117912" y="9564428"/>
            <a:ext cx="2575560" cy="396241"/>
          </a:xfrm>
          <a:prstGeom prst="rect">
            <a:avLst/>
          </a:prstGeom>
        </p:spPr>
        <p:txBody>
          <a:bodyPr anchor="t" rtlCol="false" tIns="0" lIns="0" bIns="0" rIns="0">
            <a:spAutoFit/>
          </a:bodyPr>
          <a:lstStyle/>
          <a:p>
            <a:pPr algn="ctr">
              <a:lnSpc>
                <a:spcPts val="3359"/>
              </a:lnSpc>
              <a:spcBef>
                <a:spcPct val="0"/>
              </a:spcBef>
            </a:pPr>
            <a:r>
              <a:rPr lang="en-US" sz="2399">
                <a:solidFill>
                  <a:srgbClr val="FCBF01"/>
                </a:solidFill>
                <a:latin typeface="Montserrat Italics"/>
              </a:rPr>
              <a:t>Output Columns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600497" y="1581758"/>
            <a:ext cx="16097891" cy="178255"/>
            <a:chOff x="0" y="0"/>
            <a:chExt cx="51611204" cy="571500"/>
          </a:xfrm>
        </p:grpSpPr>
        <p:sp>
          <p:nvSpPr>
            <p:cNvPr name="Freeform 3" id="3"/>
            <p:cNvSpPr/>
            <p:nvPr/>
          </p:nvSpPr>
          <p:spPr>
            <a:xfrm flipH="false" flipV="false" rot="0">
              <a:off x="0" y="255270"/>
              <a:ext cx="51611203" cy="69850"/>
            </a:xfrm>
            <a:custGeom>
              <a:avLst/>
              <a:gdLst/>
              <a:ahLst/>
              <a:cxnLst/>
              <a:rect r="r" b="b" t="t" l="l"/>
              <a:pathLst>
                <a:path h="69850" w="51611203">
                  <a:moveTo>
                    <a:pt x="51320374" y="0"/>
                  </a:moveTo>
                  <a:lnTo>
                    <a:pt x="0" y="0"/>
                  </a:lnTo>
                  <a:lnTo>
                    <a:pt x="0" y="69850"/>
                  </a:lnTo>
                  <a:lnTo>
                    <a:pt x="51611203" y="69850"/>
                  </a:lnTo>
                  <a:lnTo>
                    <a:pt x="51611203" y="0"/>
                  </a:lnTo>
                  <a:close/>
                </a:path>
              </a:pathLst>
            </a:custGeom>
            <a:solidFill>
              <a:srgbClr val="FCA128">
                <a:alpha val="17647"/>
              </a:srgbClr>
            </a:solidFill>
          </p:spPr>
        </p:sp>
      </p:grpSp>
      <p:grpSp>
        <p:nvGrpSpPr>
          <p:cNvPr name="Group 4" id="4"/>
          <p:cNvGrpSpPr/>
          <p:nvPr/>
        </p:nvGrpSpPr>
        <p:grpSpPr>
          <a:xfrm rot="-10800000">
            <a:off x="2637847" y="9175565"/>
            <a:ext cx="15497394" cy="165470"/>
            <a:chOff x="0" y="0"/>
            <a:chExt cx="53524916" cy="571500"/>
          </a:xfrm>
        </p:grpSpPr>
        <p:sp>
          <p:nvSpPr>
            <p:cNvPr name="Freeform 5" id="5"/>
            <p:cNvSpPr/>
            <p:nvPr/>
          </p:nvSpPr>
          <p:spPr>
            <a:xfrm flipH="false" flipV="false" rot="0">
              <a:off x="0" y="255270"/>
              <a:ext cx="53524919" cy="69850"/>
            </a:xfrm>
            <a:custGeom>
              <a:avLst/>
              <a:gdLst/>
              <a:ahLst/>
              <a:cxnLst/>
              <a:rect r="r" b="b" t="t" l="l"/>
              <a:pathLst>
                <a:path h="69850" w="53524919">
                  <a:moveTo>
                    <a:pt x="53234084" y="0"/>
                  </a:moveTo>
                  <a:lnTo>
                    <a:pt x="0" y="0"/>
                  </a:lnTo>
                  <a:lnTo>
                    <a:pt x="0" y="69850"/>
                  </a:lnTo>
                  <a:lnTo>
                    <a:pt x="53524919" y="69850"/>
                  </a:lnTo>
                  <a:lnTo>
                    <a:pt x="53524919" y="0"/>
                  </a:lnTo>
                  <a:close/>
                </a:path>
              </a:pathLst>
            </a:custGeom>
            <a:solidFill>
              <a:srgbClr val="FCA128">
                <a:alpha val="30980"/>
              </a:srgbClr>
            </a:solidFill>
          </p:spPr>
        </p:sp>
      </p:grpSp>
      <p:sp>
        <p:nvSpPr>
          <p:cNvPr name="Freeform 6" id="6"/>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7" id="7"/>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8" id="8"/>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62719"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916501"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800000">
            <a:off x="14547448" y="7347880"/>
            <a:ext cx="4806532" cy="4806532"/>
          </a:xfrm>
          <a:custGeom>
            <a:avLst/>
            <a:gdLst/>
            <a:ahLst/>
            <a:cxnLst/>
            <a:rect r="r" b="b" t="t" l="l"/>
            <a:pathLst>
              <a:path h="4806532" w="4806532">
                <a:moveTo>
                  <a:pt x="0" y="0"/>
                </a:moveTo>
                <a:lnTo>
                  <a:pt x="4806532" y="0"/>
                </a:lnTo>
                <a:lnTo>
                  <a:pt x="4806532" y="4806532"/>
                </a:lnTo>
                <a:lnTo>
                  <a:pt x="0" y="4806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8100000">
            <a:off x="-670094" y="8043695"/>
            <a:ext cx="3397588" cy="3402216"/>
            <a:chOff x="0" y="0"/>
            <a:chExt cx="2354580" cy="2357788"/>
          </a:xfrm>
        </p:grpSpPr>
        <p:sp>
          <p:nvSpPr>
            <p:cNvPr name="Freeform 13" id="13"/>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FCBF01"/>
            </a:solidFill>
          </p:spPr>
        </p:sp>
      </p:grpSp>
      <p:sp>
        <p:nvSpPr>
          <p:cNvPr name="TextBox 14" id="14"/>
          <p:cNvSpPr txBox="true"/>
          <p:nvPr/>
        </p:nvSpPr>
        <p:spPr>
          <a:xfrm rot="0">
            <a:off x="2430184" y="2101371"/>
            <a:ext cx="9391174"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Bold Italics"/>
              </a:rPr>
              <a:t>SELECTING MODEL-CLASSIFICATION/REGRESSION</a:t>
            </a:r>
          </a:p>
        </p:txBody>
      </p:sp>
      <p:sp>
        <p:nvSpPr>
          <p:cNvPr name="TextBox 15" id="15"/>
          <p:cNvSpPr txBox="true"/>
          <p:nvPr/>
        </p:nvSpPr>
        <p:spPr>
          <a:xfrm rot="0">
            <a:off x="2687439" y="2689663"/>
            <a:ext cx="12596878" cy="5346702"/>
          </a:xfrm>
          <a:prstGeom prst="rect">
            <a:avLst/>
          </a:prstGeom>
        </p:spPr>
        <p:txBody>
          <a:bodyPr anchor="t" rtlCol="false" tIns="0" lIns="0" bIns="0" rIns="0">
            <a:spAutoFit/>
          </a:bodyPr>
          <a:lstStyle/>
          <a:p>
            <a:pPr algn="l">
              <a:lnSpc>
                <a:spcPts val="5299"/>
              </a:lnSpc>
            </a:pPr>
            <a:r>
              <a:rPr lang="en-US" sz="2499">
                <a:solidFill>
                  <a:srgbClr val="FCBF01"/>
                </a:solidFill>
                <a:latin typeface="Montserrat Italics"/>
              </a:rPr>
              <a:t>As our Output Column is Categorical So we have to use Classifier models</a:t>
            </a:r>
          </a:p>
          <a:p>
            <a:pPr algn="l">
              <a:lnSpc>
                <a:spcPts val="5299"/>
              </a:lnSpc>
            </a:pPr>
            <a:r>
              <a:rPr lang="en-US" sz="2499">
                <a:solidFill>
                  <a:srgbClr val="FCBF01"/>
                </a:solidFill>
                <a:latin typeface="Montserrat Italics"/>
              </a:rPr>
              <a:t>So Some of the Classifier techniques are -:</a:t>
            </a:r>
          </a:p>
          <a:p>
            <a:pPr algn="l" marL="539745" indent="-269872" lvl="1">
              <a:lnSpc>
                <a:spcPts val="5299"/>
              </a:lnSpc>
              <a:buFont typeface="Arial"/>
              <a:buChar char="•"/>
            </a:pPr>
            <a:r>
              <a:rPr lang="en-US" sz="2499">
                <a:solidFill>
                  <a:srgbClr val="FCBF01"/>
                </a:solidFill>
                <a:latin typeface="Montserrat Italics"/>
              </a:rPr>
              <a:t>Logistic Regression</a:t>
            </a:r>
          </a:p>
          <a:p>
            <a:pPr algn="l" marL="539745" indent="-269872" lvl="1">
              <a:lnSpc>
                <a:spcPts val="5299"/>
              </a:lnSpc>
              <a:buFont typeface="Arial"/>
              <a:buChar char="•"/>
            </a:pPr>
            <a:r>
              <a:rPr lang="en-US" sz="2499">
                <a:solidFill>
                  <a:srgbClr val="FCBF01"/>
                </a:solidFill>
                <a:latin typeface="Montserrat Italics"/>
              </a:rPr>
              <a:t>Gaussian Naive Bayes (GNB)</a:t>
            </a:r>
          </a:p>
          <a:p>
            <a:pPr algn="l" marL="539745" indent="-269872" lvl="1">
              <a:lnSpc>
                <a:spcPts val="5299"/>
              </a:lnSpc>
              <a:buFont typeface="Arial"/>
              <a:buChar char="•"/>
            </a:pPr>
            <a:r>
              <a:rPr lang="en-US" sz="2499">
                <a:solidFill>
                  <a:srgbClr val="FCBF01"/>
                </a:solidFill>
                <a:latin typeface="Montserrat Italics"/>
              </a:rPr>
              <a:t>Support Vector Regression (SVR)</a:t>
            </a:r>
          </a:p>
          <a:p>
            <a:pPr algn="l" marL="539745" indent="-269872" lvl="1">
              <a:lnSpc>
                <a:spcPts val="5299"/>
              </a:lnSpc>
              <a:buFont typeface="Arial"/>
              <a:buChar char="•"/>
            </a:pPr>
            <a:r>
              <a:rPr lang="en-US" sz="2499">
                <a:solidFill>
                  <a:srgbClr val="FCBF01"/>
                </a:solidFill>
                <a:latin typeface="Montserrat Italics"/>
              </a:rPr>
              <a:t>K-Nearest Neighbors (KNN)</a:t>
            </a:r>
          </a:p>
          <a:p>
            <a:pPr algn="l">
              <a:lnSpc>
                <a:spcPts val="3499"/>
              </a:lnSpc>
            </a:pPr>
          </a:p>
          <a:p>
            <a:pPr algn="l">
              <a:lnSpc>
                <a:spcPts val="3499"/>
              </a:lnSpc>
            </a:pPr>
          </a:p>
          <a:p>
            <a:pPr algn="l">
              <a:lnSpc>
                <a:spcPts val="34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600497" y="1581758"/>
            <a:ext cx="16097891" cy="178255"/>
            <a:chOff x="0" y="0"/>
            <a:chExt cx="51611204" cy="571500"/>
          </a:xfrm>
        </p:grpSpPr>
        <p:sp>
          <p:nvSpPr>
            <p:cNvPr name="Freeform 3" id="3"/>
            <p:cNvSpPr/>
            <p:nvPr/>
          </p:nvSpPr>
          <p:spPr>
            <a:xfrm flipH="false" flipV="false" rot="0">
              <a:off x="0" y="255270"/>
              <a:ext cx="51611203" cy="69850"/>
            </a:xfrm>
            <a:custGeom>
              <a:avLst/>
              <a:gdLst/>
              <a:ahLst/>
              <a:cxnLst/>
              <a:rect r="r" b="b" t="t" l="l"/>
              <a:pathLst>
                <a:path h="69850" w="51611203">
                  <a:moveTo>
                    <a:pt x="51320374" y="0"/>
                  </a:moveTo>
                  <a:lnTo>
                    <a:pt x="0" y="0"/>
                  </a:lnTo>
                  <a:lnTo>
                    <a:pt x="0" y="69850"/>
                  </a:lnTo>
                  <a:lnTo>
                    <a:pt x="51611203" y="69850"/>
                  </a:lnTo>
                  <a:lnTo>
                    <a:pt x="51611203" y="0"/>
                  </a:lnTo>
                  <a:close/>
                </a:path>
              </a:pathLst>
            </a:custGeom>
            <a:solidFill>
              <a:srgbClr val="FCA128">
                <a:alpha val="17647"/>
              </a:srgbClr>
            </a:solidFill>
          </p:spPr>
        </p:sp>
      </p:grpSp>
      <p:sp>
        <p:nvSpPr>
          <p:cNvPr name="Freeform 4" id="4"/>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5" id="5"/>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6" id="6"/>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8715" y="2882295"/>
            <a:ext cx="7249734" cy="2793099"/>
          </a:xfrm>
          <a:custGeom>
            <a:avLst/>
            <a:gdLst/>
            <a:ahLst/>
            <a:cxnLst/>
            <a:rect r="r" b="b" t="t" l="l"/>
            <a:pathLst>
              <a:path h="2793099" w="7249734">
                <a:moveTo>
                  <a:pt x="0" y="0"/>
                </a:moveTo>
                <a:lnTo>
                  <a:pt x="7249734" y="0"/>
                </a:lnTo>
                <a:lnTo>
                  <a:pt x="7249734" y="2793098"/>
                </a:lnTo>
                <a:lnTo>
                  <a:pt x="0" y="2793098"/>
                </a:lnTo>
                <a:lnTo>
                  <a:pt x="0" y="0"/>
                </a:lnTo>
                <a:close/>
              </a:path>
            </a:pathLst>
          </a:custGeom>
          <a:blipFill>
            <a:blip r:embed="rId6"/>
            <a:stretch>
              <a:fillRect l="0" t="0" r="0" b="0"/>
            </a:stretch>
          </a:blipFill>
        </p:spPr>
      </p:sp>
      <p:sp>
        <p:nvSpPr>
          <p:cNvPr name="Freeform 8" id="8"/>
          <p:cNvSpPr/>
          <p:nvPr/>
        </p:nvSpPr>
        <p:spPr>
          <a:xfrm flipH="false" flipV="false" rot="0">
            <a:off x="9988225" y="7571396"/>
            <a:ext cx="7940264" cy="2278633"/>
          </a:xfrm>
          <a:custGeom>
            <a:avLst/>
            <a:gdLst/>
            <a:ahLst/>
            <a:cxnLst/>
            <a:rect r="r" b="b" t="t" l="l"/>
            <a:pathLst>
              <a:path h="2278633" w="7940264">
                <a:moveTo>
                  <a:pt x="0" y="0"/>
                </a:moveTo>
                <a:lnTo>
                  <a:pt x="7940264" y="0"/>
                </a:lnTo>
                <a:lnTo>
                  <a:pt x="7940264" y="2278633"/>
                </a:lnTo>
                <a:lnTo>
                  <a:pt x="0" y="2278633"/>
                </a:lnTo>
                <a:lnTo>
                  <a:pt x="0" y="0"/>
                </a:lnTo>
                <a:close/>
              </a:path>
            </a:pathLst>
          </a:custGeom>
          <a:blipFill>
            <a:blip r:embed="rId7"/>
            <a:stretch>
              <a:fillRect l="0" t="0" r="-44419" b="0"/>
            </a:stretch>
          </a:blipFill>
        </p:spPr>
      </p:sp>
      <p:sp>
        <p:nvSpPr>
          <p:cNvPr name="AutoShape 9" id="9"/>
          <p:cNvSpPr/>
          <p:nvPr/>
        </p:nvSpPr>
        <p:spPr>
          <a:xfrm>
            <a:off x="5897880" y="4297894"/>
            <a:ext cx="4090345" cy="0"/>
          </a:xfrm>
          <a:prstGeom prst="line">
            <a:avLst/>
          </a:prstGeom>
          <a:ln cap="flat" w="38100">
            <a:solidFill>
              <a:srgbClr val="FFFFFF"/>
            </a:solidFill>
            <a:prstDash val="solid"/>
            <a:headEnd type="none" len="sm" w="sm"/>
            <a:tailEnd type="triangle" len="med" w="lg"/>
          </a:ln>
        </p:spPr>
      </p:sp>
      <p:sp>
        <p:nvSpPr>
          <p:cNvPr name="AutoShape 10" id="10"/>
          <p:cNvSpPr/>
          <p:nvPr/>
        </p:nvSpPr>
        <p:spPr>
          <a:xfrm flipH="true">
            <a:off x="7448449" y="8691663"/>
            <a:ext cx="5630118" cy="0"/>
          </a:xfrm>
          <a:prstGeom prst="line">
            <a:avLst/>
          </a:prstGeom>
          <a:ln cap="flat" w="38100">
            <a:solidFill>
              <a:srgbClr val="FFFFFF"/>
            </a:solidFill>
            <a:prstDash val="solid"/>
            <a:headEnd type="none" len="sm" w="sm"/>
            <a:tailEnd type="triangle" len="med" w="lg"/>
          </a:ln>
        </p:spPr>
      </p:sp>
      <p:sp>
        <p:nvSpPr>
          <p:cNvPr name="TextBox 11" id="11"/>
          <p:cNvSpPr txBox="true"/>
          <p:nvPr/>
        </p:nvSpPr>
        <p:spPr>
          <a:xfrm rot="0">
            <a:off x="10040197" y="3663039"/>
            <a:ext cx="7888292" cy="19577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Italics"/>
              </a:rPr>
              <a:t>StandardScaler is used to standardize features by removing the mean and scaling to unit variance, ensuring each feature contributes equally to the model</a:t>
            </a:r>
          </a:p>
        </p:txBody>
      </p:sp>
      <p:sp>
        <p:nvSpPr>
          <p:cNvPr name="TextBox 12" id="12"/>
          <p:cNvSpPr txBox="true"/>
          <p:nvPr/>
        </p:nvSpPr>
        <p:spPr>
          <a:xfrm rot="0">
            <a:off x="198715" y="6523118"/>
            <a:ext cx="7888292" cy="3938906"/>
          </a:xfrm>
          <a:prstGeom prst="rect">
            <a:avLst/>
          </a:prstGeom>
        </p:spPr>
        <p:txBody>
          <a:bodyPr anchor="t" rtlCol="false" tIns="0" lIns="0" bIns="0" rIns="0">
            <a:spAutoFit/>
          </a:bodyPr>
          <a:lstStyle/>
          <a:p>
            <a:pPr algn="l">
              <a:lnSpc>
                <a:spcPts val="3919"/>
              </a:lnSpc>
            </a:pPr>
          </a:p>
          <a:p>
            <a:pPr algn="l">
              <a:lnSpc>
                <a:spcPts val="3919"/>
              </a:lnSpc>
            </a:pPr>
            <a:r>
              <a:rPr lang="en-US" sz="2799">
                <a:solidFill>
                  <a:srgbClr val="FCBF01"/>
                </a:solidFill>
                <a:latin typeface="Montserrat Italics"/>
              </a:rPr>
              <a:t>Principal Component Analysis (PCA) is a dimensionality reduction technique that transforms data into a set of orthogonal components, capturing the most variance. It simplifies complex datasets while preserving essential information.</a:t>
            </a:r>
          </a:p>
          <a:p>
            <a:pPr algn="l">
              <a:lnSpc>
                <a:spcPts val="3919"/>
              </a:lnSpc>
              <a:spcBef>
                <a:spcPct val="0"/>
              </a:spcBef>
            </a:pPr>
          </a:p>
        </p:txBody>
      </p:sp>
      <p:sp>
        <p:nvSpPr>
          <p:cNvPr name="TextBox 13" id="13"/>
          <p:cNvSpPr txBox="true"/>
          <p:nvPr/>
        </p:nvSpPr>
        <p:spPr>
          <a:xfrm rot="0">
            <a:off x="3422958" y="1712387"/>
            <a:ext cx="10809566" cy="993141"/>
          </a:xfrm>
          <a:prstGeom prst="rect">
            <a:avLst/>
          </a:prstGeom>
        </p:spPr>
        <p:txBody>
          <a:bodyPr anchor="t" rtlCol="false" tIns="0" lIns="0" bIns="0" rIns="0">
            <a:spAutoFit/>
          </a:bodyPr>
          <a:lstStyle/>
          <a:p>
            <a:pPr algn="ctr">
              <a:lnSpc>
                <a:spcPts val="3919"/>
              </a:lnSpc>
            </a:pPr>
            <a:r>
              <a:rPr lang="en-US" sz="2799">
                <a:solidFill>
                  <a:srgbClr val="FCBF01"/>
                </a:solidFill>
                <a:latin typeface="Montserrat Bold Italics"/>
              </a:rPr>
              <a:t>STANDARD SCALER AND PCA </a:t>
            </a:r>
          </a:p>
          <a:p>
            <a:pPr algn="ctr">
              <a:lnSpc>
                <a:spcPts val="4199"/>
              </a:lnSpc>
              <a:spcBef>
                <a:spcPct val="0"/>
              </a:spcBef>
            </a:pPr>
            <a:r>
              <a:rPr lang="en-US" sz="2999">
                <a:solidFill>
                  <a:srgbClr val="FCBF01"/>
                </a:solidFill>
                <a:latin typeface="Montserrat Bold Italics"/>
              </a:rPr>
              <a:t>(GETTING THE DATASET READY FOR CLASSIFICATION)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3" id="3"/>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4" id="4"/>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4547448" y="7347880"/>
            <a:ext cx="4806532" cy="4806532"/>
          </a:xfrm>
          <a:custGeom>
            <a:avLst/>
            <a:gdLst/>
            <a:ahLst/>
            <a:cxnLst/>
            <a:rect r="r" b="b" t="t" l="l"/>
            <a:pathLst>
              <a:path h="4806532" w="4806532">
                <a:moveTo>
                  <a:pt x="0" y="0"/>
                </a:moveTo>
                <a:lnTo>
                  <a:pt x="4806532" y="0"/>
                </a:lnTo>
                <a:lnTo>
                  <a:pt x="4806532" y="4806532"/>
                </a:lnTo>
                <a:lnTo>
                  <a:pt x="0" y="4806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8100000">
            <a:off x="-670094" y="8043695"/>
            <a:ext cx="3397588" cy="3402216"/>
            <a:chOff x="0" y="0"/>
            <a:chExt cx="2354580" cy="2357788"/>
          </a:xfrm>
        </p:grpSpPr>
        <p:sp>
          <p:nvSpPr>
            <p:cNvPr name="Freeform 7" id="7"/>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FCBF01"/>
            </a:solidFill>
          </p:spPr>
        </p:sp>
      </p:grpSp>
      <p:sp>
        <p:nvSpPr>
          <p:cNvPr name="TextBox 8" id="8"/>
          <p:cNvSpPr txBox="true"/>
          <p:nvPr/>
        </p:nvSpPr>
        <p:spPr>
          <a:xfrm rot="0">
            <a:off x="4270270" y="1866238"/>
            <a:ext cx="10452854"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Bold Italics"/>
              </a:rPr>
              <a:t>CALCULATING R2 SCORE AND MEAN SQUARED ERROR-:</a:t>
            </a:r>
          </a:p>
        </p:txBody>
      </p:sp>
      <p:sp>
        <p:nvSpPr>
          <p:cNvPr name="TextBox 9" id="9"/>
          <p:cNvSpPr txBox="true"/>
          <p:nvPr/>
        </p:nvSpPr>
        <p:spPr>
          <a:xfrm rot="0">
            <a:off x="3085355" y="3012692"/>
            <a:ext cx="11978584" cy="2130808"/>
          </a:xfrm>
          <a:prstGeom prst="rect">
            <a:avLst/>
          </a:prstGeom>
        </p:spPr>
        <p:txBody>
          <a:bodyPr anchor="t" rtlCol="false" tIns="0" lIns="0" bIns="0" rIns="0">
            <a:spAutoFit/>
          </a:bodyPr>
          <a:lstStyle/>
          <a:p>
            <a:pPr algn="l">
              <a:lnSpc>
                <a:spcPts val="4341"/>
              </a:lnSpc>
            </a:pPr>
            <a:r>
              <a:rPr lang="en-US" sz="2599">
                <a:solidFill>
                  <a:srgbClr val="FCBF01"/>
                </a:solidFill>
                <a:latin typeface="Montserrat Bold Italics"/>
              </a:rPr>
              <a:t>R² Score</a:t>
            </a:r>
            <a:r>
              <a:rPr lang="en-US" sz="2599">
                <a:solidFill>
                  <a:srgbClr val="FCBF01"/>
                </a:solidFill>
                <a:latin typeface="Montserrat Italics"/>
              </a:rPr>
              <a:t>: The R² score, or coefficient of determination, measures how well the regression predictions approximate the real data points, indicating the proportion of the variance in the dependent variable explained by the independent variables.</a:t>
            </a:r>
          </a:p>
        </p:txBody>
      </p:sp>
      <p:sp>
        <p:nvSpPr>
          <p:cNvPr name="TextBox 10" id="10"/>
          <p:cNvSpPr txBox="true"/>
          <p:nvPr/>
        </p:nvSpPr>
        <p:spPr>
          <a:xfrm rot="0">
            <a:off x="3174124" y="5553225"/>
            <a:ext cx="11801046" cy="1524002"/>
          </a:xfrm>
          <a:prstGeom prst="rect">
            <a:avLst/>
          </a:prstGeom>
        </p:spPr>
        <p:txBody>
          <a:bodyPr anchor="t" rtlCol="false" tIns="0" lIns="0" bIns="0" rIns="0">
            <a:spAutoFit/>
          </a:bodyPr>
          <a:lstStyle/>
          <a:p>
            <a:pPr algn="l">
              <a:lnSpc>
                <a:spcPts val="4199"/>
              </a:lnSpc>
            </a:pPr>
            <a:r>
              <a:rPr lang="en-US" sz="2499">
                <a:solidFill>
                  <a:srgbClr val="FCBF01"/>
                </a:solidFill>
                <a:latin typeface="Montserrat Bold Italics"/>
              </a:rPr>
              <a:t>Mean Squared Error (MSE):</a:t>
            </a:r>
            <a:r>
              <a:rPr lang="en-US" sz="2499">
                <a:solidFill>
                  <a:srgbClr val="FCBF01"/>
                </a:solidFill>
                <a:latin typeface="Montserrat Italics"/>
              </a:rPr>
              <a:t> Mean Squared Error quantifies the average squared difference between the observed actual outcomes and the predicted values, serving as a measure of the quality of an estimator.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600497" y="1581758"/>
            <a:ext cx="16097891" cy="178255"/>
            <a:chOff x="0" y="0"/>
            <a:chExt cx="51611204" cy="571500"/>
          </a:xfrm>
        </p:grpSpPr>
        <p:sp>
          <p:nvSpPr>
            <p:cNvPr name="Freeform 3" id="3"/>
            <p:cNvSpPr/>
            <p:nvPr/>
          </p:nvSpPr>
          <p:spPr>
            <a:xfrm flipH="false" flipV="false" rot="0">
              <a:off x="0" y="255270"/>
              <a:ext cx="51611203" cy="69850"/>
            </a:xfrm>
            <a:custGeom>
              <a:avLst/>
              <a:gdLst/>
              <a:ahLst/>
              <a:cxnLst/>
              <a:rect r="r" b="b" t="t" l="l"/>
              <a:pathLst>
                <a:path h="69850" w="51611203">
                  <a:moveTo>
                    <a:pt x="51320374" y="0"/>
                  </a:moveTo>
                  <a:lnTo>
                    <a:pt x="0" y="0"/>
                  </a:lnTo>
                  <a:lnTo>
                    <a:pt x="0" y="69850"/>
                  </a:lnTo>
                  <a:lnTo>
                    <a:pt x="51611203" y="69850"/>
                  </a:lnTo>
                  <a:lnTo>
                    <a:pt x="51611203" y="0"/>
                  </a:lnTo>
                  <a:close/>
                </a:path>
              </a:pathLst>
            </a:custGeom>
            <a:solidFill>
              <a:srgbClr val="FCA128">
                <a:alpha val="17647"/>
              </a:srgbClr>
            </a:solidFill>
          </p:spPr>
        </p:sp>
      </p:grpSp>
      <p:sp>
        <p:nvSpPr>
          <p:cNvPr name="Freeform 4" id="4"/>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5" id="5"/>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6" id="6"/>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8311" y="3559797"/>
            <a:ext cx="8697568" cy="5234557"/>
          </a:xfrm>
          <a:custGeom>
            <a:avLst/>
            <a:gdLst/>
            <a:ahLst/>
            <a:cxnLst/>
            <a:rect r="r" b="b" t="t" l="l"/>
            <a:pathLst>
              <a:path h="5234557" w="8697568">
                <a:moveTo>
                  <a:pt x="0" y="0"/>
                </a:moveTo>
                <a:lnTo>
                  <a:pt x="8697567" y="0"/>
                </a:lnTo>
                <a:lnTo>
                  <a:pt x="8697567" y="5234558"/>
                </a:lnTo>
                <a:lnTo>
                  <a:pt x="0" y="5234558"/>
                </a:lnTo>
                <a:lnTo>
                  <a:pt x="0" y="0"/>
                </a:lnTo>
                <a:close/>
              </a:path>
            </a:pathLst>
          </a:custGeom>
          <a:blipFill>
            <a:blip r:embed="rId6"/>
            <a:stretch>
              <a:fillRect l="0" t="0" r="-12616" b="0"/>
            </a:stretch>
          </a:blipFill>
        </p:spPr>
      </p:sp>
      <p:sp>
        <p:nvSpPr>
          <p:cNvPr name="Freeform 8" id="8"/>
          <p:cNvSpPr/>
          <p:nvPr/>
        </p:nvSpPr>
        <p:spPr>
          <a:xfrm flipH="false" flipV="false" rot="0">
            <a:off x="9235286" y="3559797"/>
            <a:ext cx="8468335" cy="5234557"/>
          </a:xfrm>
          <a:custGeom>
            <a:avLst/>
            <a:gdLst/>
            <a:ahLst/>
            <a:cxnLst/>
            <a:rect r="r" b="b" t="t" l="l"/>
            <a:pathLst>
              <a:path h="5234557" w="8468335">
                <a:moveTo>
                  <a:pt x="0" y="0"/>
                </a:moveTo>
                <a:lnTo>
                  <a:pt x="8468335" y="0"/>
                </a:lnTo>
                <a:lnTo>
                  <a:pt x="8468335" y="5234558"/>
                </a:lnTo>
                <a:lnTo>
                  <a:pt x="0" y="5234558"/>
                </a:lnTo>
                <a:lnTo>
                  <a:pt x="0" y="0"/>
                </a:lnTo>
                <a:close/>
              </a:path>
            </a:pathLst>
          </a:custGeom>
          <a:blipFill>
            <a:blip r:embed="rId7"/>
            <a:stretch>
              <a:fillRect l="-11462" t="0" r="-11462" b="0"/>
            </a:stretch>
          </a:blipFill>
        </p:spPr>
      </p:sp>
      <p:sp>
        <p:nvSpPr>
          <p:cNvPr name="TextBox 9" id="9"/>
          <p:cNvSpPr txBox="true"/>
          <p:nvPr/>
        </p:nvSpPr>
        <p:spPr>
          <a:xfrm rot="0">
            <a:off x="2862472" y="8998585"/>
            <a:ext cx="4165640"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Italics"/>
              </a:rPr>
              <a:t>LOGISTIC REGRESSION</a:t>
            </a:r>
          </a:p>
        </p:txBody>
      </p:sp>
      <p:sp>
        <p:nvSpPr>
          <p:cNvPr name="TextBox 10" id="10"/>
          <p:cNvSpPr txBox="true"/>
          <p:nvPr/>
        </p:nvSpPr>
        <p:spPr>
          <a:xfrm rot="0">
            <a:off x="11210496" y="8946735"/>
            <a:ext cx="5149453"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Italics"/>
              </a:rPr>
              <a:t>Gaussian Naive Bayes (GNB)</a:t>
            </a:r>
          </a:p>
        </p:txBody>
      </p:sp>
      <p:sp>
        <p:nvSpPr>
          <p:cNvPr name="TextBox 11" id="11"/>
          <p:cNvSpPr txBox="true"/>
          <p:nvPr/>
        </p:nvSpPr>
        <p:spPr>
          <a:xfrm rot="0">
            <a:off x="4182759" y="2123507"/>
            <a:ext cx="10627876" cy="495301"/>
          </a:xfrm>
          <a:prstGeom prst="rect">
            <a:avLst/>
          </a:prstGeom>
        </p:spPr>
        <p:txBody>
          <a:bodyPr anchor="t" rtlCol="false" tIns="0" lIns="0" bIns="0" rIns="0">
            <a:spAutoFit/>
          </a:bodyPr>
          <a:lstStyle/>
          <a:p>
            <a:pPr algn="ctr">
              <a:lnSpc>
                <a:spcPts val="4199"/>
              </a:lnSpc>
              <a:spcBef>
                <a:spcPct val="0"/>
              </a:spcBef>
            </a:pPr>
            <a:r>
              <a:rPr lang="en-US" sz="2999">
                <a:solidFill>
                  <a:srgbClr val="FCBF01"/>
                </a:solidFill>
                <a:latin typeface="Montserrat Bold Italics"/>
              </a:rPr>
              <a:t>Logistic Regression and </a:t>
            </a:r>
            <a:r>
              <a:rPr lang="en-US" sz="2999">
                <a:solidFill>
                  <a:srgbClr val="FCBF01"/>
                </a:solidFill>
                <a:latin typeface="Montserrat Bold Italics"/>
              </a:rPr>
              <a:t>Gaussian Naive Bayes (GNB)</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600497" y="1581758"/>
            <a:ext cx="16097891" cy="178255"/>
            <a:chOff x="0" y="0"/>
            <a:chExt cx="51611204" cy="571500"/>
          </a:xfrm>
        </p:grpSpPr>
        <p:sp>
          <p:nvSpPr>
            <p:cNvPr name="Freeform 3" id="3"/>
            <p:cNvSpPr/>
            <p:nvPr/>
          </p:nvSpPr>
          <p:spPr>
            <a:xfrm flipH="false" flipV="false" rot="0">
              <a:off x="0" y="255270"/>
              <a:ext cx="51611203" cy="69850"/>
            </a:xfrm>
            <a:custGeom>
              <a:avLst/>
              <a:gdLst/>
              <a:ahLst/>
              <a:cxnLst/>
              <a:rect r="r" b="b" t="t" l="l"/>
              <a:pathLst>
                <a:path h="69850" w="51611203">
                  <a:moveTo>
                    <a:pt x="51320374" y="0"/>
                  </a:moveTo>
                  <a:lnTo>
                    <a:pt x="0" y="0"/>
                  </a:lnTo>
                  <a:lnTo>
                    <a:pt x="0" y="69850"/>
                  </a:lnTo>
                  <a:lnTo>
                    <a:pt x="51611203" y="69850"/>
                  </a:lnTo>
                  <a:lnTo>
                    <a:pt x="51611203" y="0"/>
                  </a:lnTo>
                  <a:close/>
                </a:path>
              </a:pathLst>
            </a:custGeom>
            <a:solidFill>
              <a:srgbClr val="FCA128">
                <a:alpha val="17647"/>
              </a:srgbClr>
            </a:solidFill>
          </p:spPr>
        </p:sp>
      </p:grpSp>
      <p:sp>
        <p:nvSpPr>
          <p:cNvPr name="Freeform 4" id="4"/>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5" id="5"/>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6" id="6"/>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76529" y="3384341"/>
            <a:ext cx="9817714" cy="5724191"/>
          </a:xfrm>
          <a:custGeom>
            <a:avLst/>
            <a:gdLst/>
            <a:ahLst/>
            <a:cxnLst/>
            <a:rect r="r" b="b" t="t" l="l"/>
            <a:pathLst>
              <a:path h="5724191" w="9817714">
                <a:moveTo>
                  <a:pt x="0" y="0"/>
                </a:moveTo>
                <a:lnTo>
                  <a:pt x="9817714" y="0"/>
                </a:lnTo>
                <a:lnTo>
                  <a:pt x="9817714" y="5724191"/>
                </a:lnTo>
                <a:lnTo>
                  <a:pt x="0" y="5724191"/>
                </a:lnTo>
                <a:lnTo>
                  <a:pt x="0" y="0"/>
                </a:lnTo>
                <a:close/>
              </a:path>
            </a:pathLst>
          </a:custGeom>
          <a:blipFill>
            <a:blip r:embed="rId6"/>
            <a:stretch>
              <a:fillRect l="0" t="0" r="-11775" b="0"/>
            </a:stretch>
          </a:blipFill>
        </p:spPr>
      </p:sp>
      <p:sp>
        <p:nvSpPr>
          <p:cNvPr name="AutoShape 8" id="8"/>
          <p:cNvSpPr/>
          <p:nvPr/>
        </p:nvSpPr>
        <p:spPr>
          <a:xfrm>
            <a:off x="5897880" y="4297894"/>
            <a:ext cx="4090345" cy="0"/>
          </a:xfrm>
          <a:prstGeom prst="line">
            <a:avLst/>
          </a:prstGeom>
          <a:ln cap="flat" w="38100">
            <a:solidFill>
              <a:srgbClr val="FFFFFF"/>
            </a:solidFill>
            <a:prstDash val="solid"/>
            <a:headEnd type="none" len="sm" w="sm"/>
            <a:tailEnd type="triangle" len="med" w="lg"/>
          </a:ln>
        </p:spPr>
      </p:sp>
      <p:sp>
        <p:nvSpPr>
          <p:cNvPr name="AutoShape 9" id="9"/>
          <p:cNvSpPr/>
          <p:nvPr/>
        </p:nvSpPr>
        <p:spPr>
          <a:xfrm>
            <a:off x="7290327" y="5939473"/>
            <a:ext cx="4090345" cy="0"/>
          </a:xfrm>
          <a:prstGeom prst="line">
            <a:avLst/>
          </a:prstGeom>
          <a:ln cap="flat" w="38100">
            <a:solidFill>
              <a:srgbClr val="FFFFFF"/>
            </a:solidFill>
            <a:prstDash val="solid"/>
            <a:headEnd type="none" len="sm" w="sm"/>
            <a:tailEnd type="triangle" len="med" w="lg"/>
          </a:ln>
        </p:spPr>
      </p:sp>
      <p:sp>
        <p:nvSpPr>
          <p:cNvPr name="TextBox 10" id="10"/>
          <p:cNvSpPr txBox="true"/>
          <p:nvPr/>
        </p:nvSpPr>
        <p:spPr>
          <a:xfrm rot="0">
            <a:off x="11670100" y="5144135"/>
            <a:ext cx="6445005" cy="1543051"/>
          </a:xfrm>
          <a:prstGeom prst="rect">
            <a:avLst/>
          </a:prstGeom>
        </p:spPr>
        <p:txBody>
          <a:bodyPr anchor="t" rtlCol="false" tIns="0" lIns="0" bIns="0" rIns="0">
            <a:spAutoFit/>
          </a:bodyPr>
          <a:lstStyle/>
          <a:p>
            <a:pPr algn="ctr">
              <a:lnSpc>
                <a:spcPts val="4199"/>
              </a:lnSpc>
              <a:spcBef>
                <a:spcPct val="0"/>
              </a:spcBef>
            </a:pPr>
            <a:r>
              <a:rPr lang="en-US" sz="2999">
                <a:solidFill>
                  <a:srgbClr val="FCBF01"/>
                </a:solidFill>
                <a:latin typeface="Montserrat Bold Italics"/>
              </a:rPr>
              <a:t>K-Nearest Neighbours (KNN) and Support Vector Regression (SVR)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600497" y="1581758"/>
            <a:ext cx="16097891" cy="178255"/>
            <a:chOff x="0" y="0"/>
            <a:chExt cx="51611204" cy="571500"/>
          </a:xfrm>
        </p:grpSpPr>
        <p:sp>
          <p:nvSpPr>
            <p:cNvPr name="Freeform 3" id="3"/>
            <p:cNvSpPr/>
            <p:nvPr/>
          </p:nvSpPr>
          <p:spPr>
            <a:xfrm flipH="false" flipV="false" rot="0">
              <a:off x="0" y="255270"/>
              <a:ext cx="51611203" cy="69850"/>
            </a:xfrm>
            <a:custGeom>
              <a:avLst/>
              <a:gdLst/>
              <a:ahLst/>
              <a:cxnLst/>
              <a:rect r="r" b="b" t="t" l="l"/>
              <a:pathLst>
                <a:path h="69850" w="51611203">
                  <a:moveTo>
                    <a:pt x="51320374" y="0"/>
                  </a:moveTo>
                  <a:lnTo>
                    <a:pt x="0" y="0"/>
                  </a:lnTo>
                  <a:lnTo>
                    <a:pt x="0" y="69850"/>
                  </a:lnTo>
                  <a:lnTo>
                    <a:pt x="51611203" y="69850"/>
                  </a:lnTo>
                  <a:lnTo>
                    <a:pt x="51611203" y="0"/>
                  </a:lnTo>
                  <a:close/>
                </a:path>
              </a:pathLst>
            </a:custGeom>
            <a:solidFill>
              <a:srgbClr val="FCA128">
                <a:alpha val="17647"/>
              </a:srgbClr>
            </a:solidFill>
          </p:spPr>
        </p:sp>
      </p:grpSp>
      <p:grpSp>
        <p:nvGrpSpPr>
          <p:cNvPr name="Group 4" id="4"/>
          <p:cNvGrpSpPr/>
          <p:nvPr/>
        </p:nvGrpSpPr>
        <p:grpSpPr>
          <a:xfrm rot="-10800000">
            <a:off x="2637847" y="9175565"/>
            <a:ext cx="15497394" cy="165470"/>
            <a:chOff x="0" y="0"/>
            <a:chExt cx="53524916" cy="571500"/>
          </a:xfrm>
        </p:grpSpPr>
        <p:sp>
          <p:nvSpPr>
            <p:cNvPr name="Freeform 5" id="5"/>
            <p:cNvSpPr/>
            <p:nvPr/>
          </p:nvSpPr>
          <p:spPr>
            <a:xfrm flipH="false" flipV="false" rot="0">
              <a:off x="0" y="255270"/>
              <a:ext cx="53524919" cy="69850"/>
            </a:xfrm>
            <a:custGeom>
              <a:avLst/>
              <a:gdLst/>
              <a:ahLst/>
              <a:cxnLst/>
              <a:rect r="r" b="b" t="t" l="l"/>
              <a:pathLst>
                <a:path h="69850" w="53524919">
                  <a:moveTo>
                    <a:pt x="53234084" y="0"/>
                  </a:moveTo>
                  <a:lnTo>
                    <a:pt x="0" y="0"/>
                  </a:lnTo>
                  <a:lnTo>
                    <a:pt x="0" y="69850"/>
                  </a:lnTo>
                  <a:lnTo>
                    <a:pt x="53524919" y="69850"/>
                  </a:lnTo>
                  <a:lnTo>
                    <a:pt x="53524919" y="0"/>
                  </a:lnTo>
                  <a:close/>
                </a:path>
              </a:pathLst>
            </a:custGeom>
            <a:solidFill>
              <a:srgbClr val="FCA128">
                <a:alpha val="30980"/>
              </a:srgbClr>
            </a:solidFill>
          </p:spPr>
        </p:sp>
      </p:grpSp>
      <p:sp>
        <p:nvSpPr>
          <p:cNvPr name="Freeform 6" id="6"/>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7" id="7"/>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8" id="8"/>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916501"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0800000">
            <a:off x="14547448" y="7347880"/>
            <a:ext cx="4806532" cy="4806532"/>
          </a:xfrm>
          <a:custGeom>
            <a:avLst/>
            <a:gdLst/>
            <a:ahLst/>
            <a:cxnLst/>
            <a:rect r="r" b="b" t="t" l="l"/>
            <a:pathLst>
              <a:path h="4806532" w="4806532">
                <a:moveTo>
                  <a:pt x="0" y="0"/>
                </a:moveTo>
                <a:lnTo>
                  <a:pt x="4806532" y="0"/>
                </a:lnTo>
                <a:lnTo>
                  <a:pt x="4806532" y="4806532"/>
                </a:lnTo>
                <a:lnTo>
                  <a:pt x="0" y="4806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8100000">
            <a:off x="-670094" y="8043695"/>
            <a:ext cx="3397588" cy="3402216"/>
            <a:chOff x="0" y="0"/>
            <a:chExt cx="2354580" cy="2357788"/>
          </a:xfrm>
        </p:grpSpPr>
        <p:sp>
          <p:nvSpPr>
            <p:cNvPr name="Freeform 12" id="12"/>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FCBF01"/>
            </a:solidFill>
          </p:spPr>
        </p:sp>
      </p:grpSp>
      <p:sp>
        <p:nvSpPr>
          <p:cNvPr name="Freeform 13" id="13"/>
          <p:cNvSpPr/>
          <p:nvPr/>
        </p:nvSpPr>
        <p:spPr>
          <a:xfrm flipH="false" flipV="false" rot="0">
            <a:off x="8985878" y="2584027"/>
            <a:ext cx="6443185" cy="5589269"/>
          </a:xfrm>
          <a:custGeom>
            <a:avLst/>
            <a:gdLst/>
            <a:ahLst/>
            <a:cxnLst/>
            <a:rect r="r" b="b" t="t" l="l"/>
            <a:pathLst>
              <a:path h="5589269" w="6443185">
                <a:moveTo>
                  <a:pt x="0" y="0"/>
                </a:moveTo>
                <a:lnTo>
                  <a:pt x="6443185" y="0"/>
                </a:lnTo>
                <a:lnTo>
                  <a:pt x="6443185" y="5589269"/>
                </a:lnTo>
                <a:lnTo>
                  <a:pt x="0" y="5589269"/>
                </a:lnTo>
                <a:lnTo>
                  <a:pt x="0" y="0"/>
                </a:lnTo>
                <a:close/>
              </a:path>
            </a:pathLst>
          </a:custGeom>
          <a:blipFill>
            <a:blip r:embed="rId8"/>
            <a:stretch>
              <a:fillRect l="0" t="0" r="0" b="0"/>
            </a:stretch>
          </a:blipFill>
        </p:spPr>
      </p:sp>
      <p:sp>
        <p:nvSpPr>
          <p:cNvPr name="AutoShape 14" id="14"/>
          <p:cNvSpPr/>
          <p:nvPr/>
        </p:nvSpPr>
        <p:spPr>
          <a:xfrm flipH="true">
            <a:off x="7866371" y="5124450"/>
            <a:ext cx="5630118" cy="0"/>
          </a:xfrm>
          <a:prstGeom prst="line">
            <a:avLst/>
          </a:prstGeom>
          <a:ln cap="flat" w="38100">
            <a:solidFill>
              <a:srgbClr val="FFFFFF"/>
            </a:solidFill>
            <a:prstDash val="solid"/>
            <a:headEnd type="none" len="sm" w="sm"/>
            <a:tailEnd type="triangle" len="med" w="lg"/>
          </a:ln>
        </p:spPr>
      </p:sp>
      <p:sp>
        <p:nvSpPr>
          <p:cNvPr name="TextBox 15" id="15"/>
          <p:cNvSpPr txBox="true"/>
          <p:nvPr/>
        </p:nvSpPr>
        <p:spPr>
          <a:xfrm rot="0">
            <a:off x="401727" y="3369260"/>
            <a:ext cx="8150450" cy="3938906"/>
          </a:xfrm>
          <a:prstGeom prst="rect">
            <a:avLst/>
          </a:prstGeom>
        </p:spPr>
        <p:txBody>
          <a:bodyPr anchor="t" rtlCol="false" tIns="0" lIns="0" bIns="0" rIns="0">
            <a:spAutoFit/>
          </a:bodyPr>
          <a:lstStyle/>
          <a:p>
            <a:pPr algn="l">
              <a:lnSpc>
                <a:spcPts val="3919"/>
              </a:lnSpc>
              <a:spcBef>
                <a:spcPct val="0"/>
              </a:spcBef>
            </a:pPr>
            <a:r>
              <a:rPr lang="en-US" sz="2799">
                <a:solidFill>
                  <a:srgbClr val="FCA128"/>
                </a:solidFill>
                <a:latin typeface="Montserrat Bold Italics"/>
              </a:rPr>
              <a:t>A confusion matrix is a table used to evaluate the performance of a classification algorithm, displaying the counts of true positives, true negatives, false positives, and false negatives. It provides insight into the accuracy and errors of the model across different classes.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600497" y="1581758"/>
            <a:ext cx="16097891" cy="178255"/>
            <a:chOff x="0" y="0"/>
            <a:chExt cx="51611204" cy="571500"/>
          </a:xfrm>
        </p:grpSpPr>
        <p:sp>
          <p:nvSpPr>
            <p:cNvPr name="Freeform 3" id="3"/>
            <p:cNvSpPr/>
            <p:nvPr/>
          </p:nvSpPr>
          <p:spPr>
            <a:xfrm flipH="false" flipV="false" rot="0">
              <a:off x="0" y="255270"/>
              <a:ext cx="51611203" cy="69850"/>
            </a:xfrm>
            <a:custGeom>
              <a:avLst/>
              <a:gdLst/>
              <a:ahLst/>
              <a:cxnLst/>
              <a:rect r="r" b="b" t="t" l="l"/>
              <a:pathLst>
                <a:path h="69850" w="51611203">
                  <a:moveTo>
                    <a:pt x="51320374" y="0"/>
                  </a:moveTo>
                  <a:lnTo>
                    <a:pt x="0" y="0"/>
                  </a:lnTo>
                  <a:lnTo>
                    <a:pt x="0" y="69850"/>
                  </a:lnTo>
                  <a:lnTo>
                    <a:pt x="51611203" y="69850"/>
                  </a:lnTo>
                  <a:lnTo>
                    <a:pt x="51611203" y="0"/>
                  </a:lnTo>
                  <a:close/>
                </a:path>
              </a:pathLst>
            </a:custGeom>
            <a:solidFill>
              <a:srgbClr val="FCA128">
                <a:alpha val="17647"/>
              </a:srgbClr>
            </a:solidFill>
          </p:spPr>
        </p:sp>
      </p:grpSp>
      <p:grpSp>
        <p:nvGrpSpPr>
          <p:cNvPr name="Group 4" id="4"/>
          <p:cNvGrpSpPr/>
          <p:nvPr/>
        </p:nvGrpSpPr>
        <p:grpSpPr>
          <a:xfrm rot="-10800000">
            <a:off x="2637847" y="9175565"/>
            <a:ext cx="15497394" cy="165470"/>
            <a:chOff x="0" y="0"/>
            <a:chExt cx="53524916" cy="571500"/>
          </a:xfrm>
        </p:grpSpPr>
        <p:sp>
          <p:nvSpPr>
            <p:cNvPr name="Freeform 5" id="5"/>
            <p:cNvSpPr/>
            <p:nvPr/>
          </p:nvSpPr>
          <p:spPr>
            <a:xfrm flipH="false" flipV="false" rot="0">
              <a:off x="0" y="255270"/>
              <a:ext cx="53524919" cy="69850"/>
            </a:xfrm>
            <a:custGeom>
              <a:avLst/>
              <a:gdLst/>
              <a:ahLst/>
              <a:cxnLst/>
              <a:rect r="r" b="b" t="t" l="l"/>
              <a:pathLst>
                <a:path h="69850" w="53524919">
                  <a:moveTo>
                    <a:pt x="53234084" y="0"/>
                  </a:moveTo>
                  <a:lnTo>
                    <a:pt x="0" y="0"/>
                  </a:lnTo>
                  <a:lnTo>
                    <a:pt x="0" y="69850"/>
                  </a:lnTo>
                  <a:lnTo>
                    <a:pt x="53524919" y="69850"/>
                  </a:lnTo>
                  <a:lnTo>
                    <a:pt x="53524919" y="0"/>
                  </a:lnTo>
                  <a:close/>
                </a:path>
              </a:pathLst>
            </a:custGeom>
            <a:solidFill>
              <a:srgbClr val="FCA128">
                <a:alpha val="30980"/>
              </a:srgbClr>
            </a:solidFill>
          </p:spPr>
        </p:sp>
      </p:grpSp>
      <p:sp>
        <p:nvSpPr>
          <p:cNvPr name="Freeform 6" id="6"/>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7" id="7"/>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8" id="8"/>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62719"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916501"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800000">
            <a:off x="14547448" y="7347880"/>
            <a:ext cx="4806532" cy="4806532"/>
          </a:xfrm>
          <a:custGeom>
            <a:avLst/>
            <a:gdLst/>
            <a:ahLst/>
            <a:cxnLst/>
            <a:rect r="r" b="b" t="t" l="l"/>
            <a:pathLst>
              <a:path h="4806532" w="4806532">
                <a:moveTo>
                  <a:pt x="0" y="0"/>
                </a:moveTo>
                <a:lnTo>
                  <a:pt x="4806532" y="0"/>
                </a:lnTo>
                <a:lnTo>
                  <a:pt x="4806532" y="4806532"/>
                </a:lnTo>
                <a:lnTo>
                  <a:pt x="0" y="4806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8100000">
            <a:off x="-670094" y="8043695"/>
            <a:ext cx="3397588" cy="3402216"/>
            <a:chOff x="0" y="0"/>
            <a:chExt cx="2354580" cy="2357788"/>
          </a:xfrm>
        </p:grpSpPr>
        <p:sp>
          <p:nvSpPr>
            <p:cNvPr name="Freeform 13" id="13"/>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FCBF01"/>
            </a:solidFill>
          </p:spPr>
        </p:sp>
      </p:grpSp>
      <p:sp>
        <p:nvSpPr>
          <p:cNvPr name="Freeform 14" id="14"/>
          <p:cNvSpPr/>
          <p:nvPr/>
        </p:nvSpPr>
        <p:spPr>
          <a:xfrm flipH="false" flipV="false" rot="0">
            <a:off x="2759299" y="3141006"/>
            <a:ext cx="12453158" cy="7004901"/>
          </a:xfrm>
          <a:custGeom>
            <a:avLst/>
            <a:gdLst/>
            <a:ahLst/>
            <a:cxnLst/>
            <a:rect r="r" b="b" t="t" l="l"/>
            <a:pathLst>
              <a:path h="7004901" w="12453158">
                <a:moveTo>
                  <a:pt x="0" y="0"/>
                </a:moveTo>
                <a:lnTo>
                  <a:pt x="12453158" y="0"/>
                </a:lnTo>
                <a:lnTo>
                  <a:pt x="12453158" y="7004901"/>
                </a:lnTo>
                <a:lnTo>
                  <a:pt x="0" y="7004901"/>
                </a:lnTo>
                <a:lnTo>
                  <a:pt x="0" y="0"/>
                </a:lnTo>
                <a:close/>
              </a:path>
            </a:pathLst>
          </a:custGeom>
          <a:blipFill>
            <a:blip r:embed="rId8"/>
            <a:stretch>
              <a:fillRect l="0" t="0" r="0" b="0"/>
            </a:stretch>
          </a:blipFill>
        </p:spPr>
      </p:sp>
      <p:sp>
        <p:nvSpPr>
          <p:cNvPr name="TextBox 15" id="15"/>
          <p:cNvSpPr txBox="true"/>
          <p:nvPr/>
        </p:nvSpPr>
        <p:spPr>
          <a:xfrm rot="0">
            <a:off x="5417575" y="2054253"/>
            <a:ext cx="7136606" cy="828042"/>
          </a:xfrm>
          <a:prstGeom prst="rect">
            <a:avLst/>
          </a:prstGeom>
        </p:spPr>
        <p:txBody>
          <a:bodyPr anchor="t" rtlCol="false" tIns="0" lIns="0" bIns="0" rIns="0">
            <a:spAutoFit/>
          </a:bodyPr>
          <a:lstStyle/>
          <a:p>
            <a:pPr algn="ctr">
              <a:lnSpc>
                <a:spcPts val="6859"/>
              </a:lnSpc>
              <a:spcBef>
                <a:spcPct val="0"/>
              </a:spcBef>
            </a:pPr>
            <a:r>
              <a:rPr lang="en-US" sz="4899">
                <a:solidFill>
                  <a:srgbClr val="FCBF01"/>
                </a:solidFill>
                <a:latin typeface="Montserrat Bold Italics"/>
              </a:rPr>
              <a:t>TABLEU DASHBOARD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600497" y="1581758"/>
            <a:ext cx="16097891" cy="178255"/>
            <a:chOff x="0" y="0"/>
            <a:chExt cx="51611204" cy="571500"/>
          </a:xfrm>
        </p:grpSpPr>
        <p:sp>
          <p:nvSpPr>
            <p:cNvPr name="Freeform 3" id="3"/>
            <p:cNvSpPr/>
            <p:nvPr/>
          </p:nvSpPr>
          <p:spPr>
            <a:xfrm flipH="false" flipV="false" rot="0">
              <a:off x="0" y="255270"/>
              <a:ext cx="51611203" cy="69850"/>
            </a:xfrm>
            <a:custGeom>
              <a:avLst/>
              <a:gdLst/>
              <a:ahLst/>
              <a:cxnLst/>
              <a:rect r="r" b="b" t="t" l="l"/>
              <a:pathLst>
                <a:path h="69850" w="51611203">
                  <a:moveTo>
                    <a:pt x="51320374" y="0"/>
                  </a:moveTo>
                  <a:lnTo>
                    <a:pt x="0" y="0"/>
                  </a:lnTo>
                  <a:lnTo>
                    <a:pt x="0" y="69850"/>
                  </a:lnTo>
                  <a:lnTo>
                    <a:pt x="51611203" y="69850"/>
                  </a:lnTo>
                  <a:lnTo>
                    <a:pt x="51611203" y="0"/>
                  </a:lnTo>
                  <a:close/>
                </a:path>
              </a:pathLst>
            </a:custGeom>
            <a:solidFill>
              <a:srgbClr val="FCA128">
                <a:alpha val="17647"/>
              </a:srgbClr>
            </a:solidFill>
          </p:spPr>
        </p:sp>
      </p:grpSp>
      <p:grpSp>
        <p:nvGrpSpPr>
          <p:cNvPr name="Group 4" id="4"/>
          <p:cNvGrpSpPr/>
          <p:nvPr/>
        </p:nvGrpSpPr>
        <p:grpSpPr>
          <a:xfrm rot="-10800000">
            <a:off x="2637847" y="9175565"/>
            <a:ext cx="15497394" cy="165470"/>
            <a:chOff x="0" y="0"/>
            <a:chExt cx="53524916" cy="571500"/>
          </a:xfrm>
        </p:grpSpPr>
        <p:sp>
          <p:nvSpPr>
            <p:cNvPr name="Freeform 5" id="5"/>
            <p:cNvSpPr/>
            <p:nvPr/>
          </p:nvSpPr>
          <p:spPr>
            <a:xfrm flipH="false" flipV="false" rot="0">
              <a:off x="0" y="255270"/>
              <a:ext cx="53524919" cy="69850"/>
            </a:xfrm>
            <a:custGeom>
              <a:avLst/>
              <a:gdLst/>
              <a:ahLst/>
              <a:cxnLst/>
              <a:rect r="r" b="b" t="t" l="l"/>
              <a:pathLst>
                <a:path h="69850" w="53524919">
                  <a:moveTo>
                    <a:pt x="53234084" y="0"/>
                  </a:moveTo>
                  <a:lnTo>
                    <a:pt x="0" y="0"/>
                  </a:lnTo>
                  <a:lnTo>
                    <a:pt x="0" y="69850"/>
                  </a:lnTo>
                  <a:lnTo>
                    <a:pt x="53524919" y="69850"/>
                  </a:lnTo>
                  <a:lnTo>
                    <a:pt x="53524919" y="0"/>
                  </a:lnTo>
                  <a:close/>
                </a:path>
              </a:pathLst>
            </a:custGeom>
            <a:solidFill>
              <a:srgbClr val="FCA128">
                <a:alpha val="30980"/>
              </a:srgbClr>
            </a:solidFill>
          </p:spPr>
        </p:sp>
      </p:grpSp>
      <p:sp>
        <p:nvSpPr>
          <p:cNvPr name="Freeform 6" id="6"/>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7" id="7"/>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8" id="8"/>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62719"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916501"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800000">
            <a:off x="14547448" y="7347880"/>
            <a:ext cx="4806532" cy="4806532"/>
          </a:xfrm>
          <a:custGeom>
            <a:avLst/>
            <a:gdLst/>
            <a:ahLst/>
            <a:cxnLst/>
            <a:rect r="r" b="b" t="t" l="l"/>
            <a:pathLst>
              <a:path h="4806532" w="4806532">
                <a:moveTo>
                  <a:pt x="0" y="0"/>
                </a:moveTo>
                <a:lnTo>
                  <a:pt x="4806532" y="0"/>
                </a:lnTo>
                <a:lnTo>
                  <a:pt x="4806532" y="4806532"/>
                </a:lnTo>
                <a:lnTo>
                  <a:pt x="0" y="4806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8100000">
            <a:off x="-670094" y="8043695"/>
            <a:ext cx="3397588" cy="3402216"/>
            <a:chOff x="0" y="0"/>
            <a:chExt cx="2354580" cy="2357788"/>
          </a:xfrm>
        </p:grpSpPr>
        <p:sp>
          <p:nvSpPr>
            <p:cNvPr name="Freeform 13" id="13"/>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FCBF01"/>
            </a:solidFill>
          </p:spPr>
        </p:sp>
      </p:grpSp>
      <p:sp>
        <p:nvSpPr>
          <p:cNvPr name="Freeform 14" id="14"/>
          <p:cNvSpPr/>
          <p:nvPr/>
        </p:nvSpPr>
        <p:spPr>
          <a:xfrm flipH="false" flipV="false" rot="0">
            <a:off x="2758389" y="3520957"/>
            <a:ext cx="12454978" cy="6766043"/>
          </a:xfrm>
          <a:custGeom>
            <a:avLst/>
            <a:gdLst/>
            <a:ahLst/>
            <a:cxnLst/>
            <a:rect r="r" b="b" t="t" l="l"/>
            <a:pathLst>
              <a:path h="6766043" w="12454978">
                <a:moveTo>
                  <a:pt x="0" y="0"/>
                </a:moveTo>
                <a:lnTo>
                  <a:pt x="12454979" y="0"/>
                </a:lnTo>
                <a:lnTo>
                  <a:pt x="12454979" y="6766043"/>
                </a:lnTo>
                <a:lnTo>
                  <a:pt x="0" y="6766043"/>
                </a:lnTo>
                <a:lnTo>
                  <a:pt x="0" y="0"/>
                </a:lnTo>
                <a:close/>
              </a:path>
            </a:pathLst>
          </a:custGeom>
          <a:blipFill>
            <a:blip r:embed="rId8"/>
            <a:stretch>
              <a:fillRect l="-1258" t="-4888" r="-870" b="-9371"/>
            </a:stretch>
          </a:blipFill>
        </p:spPr>
      </p:sp>
      <p:sp>
        <p:nvSpPr>
          <p:cNvPr name="TextBox 15" id="15"/>
          <p:cNvSpPr txBox="true"/>
          <p:nvPr/>
        </p:nvSpPr>
        <p:spPr>
          <a:xfrm rot="0">
            <a:off x="6077663" y="1841289"/>
            <a:ext cx="5816431" cy="1543052"/>
          </a:xfrm>
          <a:prstGeom prst="rect">
            <a:avLst/>
          </a:prstGeom>
        </p:spPr>
        <p:txBody>
          <a:bodyPr anchor="t" rtlCol="false" tIns="0" lIns="0" bIns="0" rIns="0">
            <a:spAutoFit/>
          </a:bodyPr>
          <a:lstStyle/>
          <a:p>
            <a:pPr algn="ctr">
              <a:lnSpc>
                <a:spcPts val="6299"/>
              </a:lnSpc>
              <a:spcBef>
                <a:spcPct val="0"/>
              </a:spcBef>
            </a:pPr>
            <a:r>
              <a:rPr lang="en-US" sz="4499">
                <a:solidFill>
                  <a:srgbClr val="FCBF01"/>
                </a:solidFill>
                <a:latin typeface="Montserrat Bold Italics"/>
              </a:rPr>
              <a:t>EXCEL DASHBOARD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3" id="3"/>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4" id="4"/>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62719"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916501"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4365524" y="7210718"/>
            <a:ext cx="4806532" cy="4806532"/>
          </a:xfrm>
          <a:custGeom>
            <a:avLst/>
            <a:gdLst/>
            <a:ahLst/>
            <a:cxnLst/>
            <a:rect r="r" b="b" t="t" l="l"/>
            <a:pathLst>
              <a:path h="4806532" w="4806532">
                <a:moveTo>
                  <a:pt x="0" y="0"/>
                </a:moveTo>
                <a:lnTo>
                  <a:pt x="4806533" y="0"/>
                </a:lnTo>
                <a:lnTo>
                  <a:pt x="4806533" y="4806533"/>
                </a:lnTo>
                <a:lnTo>
                  <a:pt x="0" y="4806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8100000">
            <a:off x="-670094" y="8043695"/>
            <a:ext cx="3397588" cy="3402216"/>
            <a:chOff x="0" y="0"/>
            <a:chExt cx="2354580" cy="2357788"/>
          </a:xfrm>
        </p:grpSpPr>
        <p:sp>
          <p:nvSpPr>
            <p:cNvPr name="Freeform 9" id="9"/>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FCBF01"/>
            </a:solidFill>
          </p:spPr>
        </p:sp>
      </p:grpSp>
      <p:sp>
        <p:nvSpPr>
          <p:cNvPr name="TextBox 10" id="10"/>
          <p:cNvSpPr txBox="true"/>
          <p:nvPr/>
        </p:nvSpPr>
        <p:spPr>
          <a:xfrm rot="0">
            <a:off x="2970796" y="1802961"/>
            <a:ext cx="12349669" cy="9428336"/>
          </a:xfrm>
          <a:prstGeom prst="rect">
            <a:avLst/>
          </a:prstGeom>
        </p:spPr>
        <p:txBody>
          <a:bodyPr anchor="t" rtlCol="false" tIns="0" lIns="0" bIns="0" rIns="0">
            <a:spAutoFit/>
          </a:bodyPr>
          <a:lstStyle/>
          <a:p>
            <a:pPr algn="l">
              <a:lnSpc>
                <a:spcPts val="4802"/>
              </a:lnSpc>
            </a:pPr>
            <a:r>
              <a:rPr lang="en-US" sz="3430">
                <a:solidFill>
                  <a:srgbClr val="FCA128"/>
                </a:solidFill>
                <a:latin typeface="Montserrat Bold Italics"/>
              </a:rPr>
              <a:t>CONTENTS -:</a:t>
            </a:r>
          </a:p>
          <a:p>
            <a:pPr algn="l" marL="589556" indent="-294778" lvl="1">
              <a:lnSpc>
                <a:spcPts val="3822"/>
              </a:lnSpc>
              <a:buFont typeface="Arial"/>
              <a:buChar char="•"/>
            </a:pPr>
            <a:r>
              <a:rPr lang="en-US" sz="2730">
                <a:solidFill>
                  <a:srgbClr val="FCBF01"/>
                </a:solidFill>
                <a:latin typeface="Montserrat Italics"/>
              </a:rPr>
              <a:t>ABOUT THE DATASET</a:t>
            </a:r>
          </a:p>
          <a:p>
            <a:pPr algn="l" marL="589556" indent="-294778" lvl="1">
              <a:lnSpc>
                <a:spcPts val="3822"/>
              </a:lnSpc>
              <a:buFont typeface="Arial"/>
              <a:buChar char="•"/>
            </a:pPr>
            <a:r>
              <a:rPr lang="en-US" sz="2730">
                <a:solidFill>
                  <a:srgbClr val="FCBF01"/>
                </a:solidFill>
                <a:latin typeface="Montserrat Italics"/>
              </a:rPr>
              <a:t>IMPORTING THE DATASET INTO JUPYTER NOTEBOOK</a:t>
            </a:r>
          </a:p>
          <a:p>
            <a:pPr algn="l" marL="589556" indent="-294778" lvl="1">
              <a:lnSpc>
                <a:spcPts val="3822"/>
              </a:lnSpc>
              <a:buFont typeface="Arial"/>
              <a:buChar char="•"/>
            </a:pPr>
            <a:r>
              <a:rPr lang="en-US" sz="2730">
                <a:solidFill>
                  <a:srgbClr val="FCBF01"/>
                </a:solidFill>
                <a:latin typeface="Montserrat Italics"/>
              </a:rPr>
              <a:t>DATA CLEANING</a:t>
            </a:r>
          </a:p>
          <a:p>
            <a:pPr algn="l" marL="589556" indent="-294778" lvl="1">
              <a:lnSpc>
                <a:spcPts val="3822"/>
              </a:lnSpc>
              <a:buFont typeface="Arial"/>
              <a:buChar char="•"/>
            </a:pPr>
            <a:r>
              <a:rPr lang="en-US" sz="2730">
                <a:solidFill>
                  <a:srgbClr val="FCBF01"/>
                </a:solidFill>
                <a:latin typeface="Montserrat Italics"/>
              </a:rPr>
              <a:t>DATA VISUALIZATION USING MATPLOTLIB AND SEABORN</a:t>
            </a:r>
          </a:p>
          <a:p>
            <a:pPr algn="l" marL="589556" indent="-294778" lvl="1">
              <a:lnSpc>
                <a:spcPts val="3822"/>
              </a:lnSpc>
              <a:buFont typeface="Arial"/>
              <a:buChar char="•"/>
            </a:pPr>
            <a:r>
              <a:rPr lang="en-US" sz="2730">
                <a:solidFill>
                  <a:srgbClr val="FCBF01"/>
                </a:solidFill>
                <a:latin typeface="Montserrat Italics"/>
              </a:rPr>
              <a:t>DIVIDING THE DATASET INTO INPUT AND OUTPUT FOR PREDICTION</a:t>
            </a:r>
          </a:p>
          <a:p>
            <a:pPr algn="l" marL="589556" indent="-294778" lvl="1">
              <a:lnSpc>
                <a:spcPts val="3822"/>
              </a:lnSpc>
              <a:buFont typeface="Arial"/>
              <a:buChar char="•"/>
            </a:pPr>
            <a:r>
              <a:rPr lang="en-US" sz="2730">
                <a:solidFill>
                  <a:srgbClr val="FCBF01"/>
                </a:solidFill>
                <a:latin typeface="Montserrat Italics"/>
              </a:rPr>
              <a:t>SELECTING MODEL-CLASSIFICATION/REGRESSION</a:t>
            </a:r>
          </a:p>
          <a:p>
            <a:pPr algn="l" marL="589556" indent="-294778" lvl="1">
              <a:lnSpc>
                <a:spcPts val="3822"/>
              </a:lnSpc>
              <a:buFont typeface="Arial"/>
              <a:buChar char="•"/>
            </a:pPr>
            <a:r>
              <a:rPr lang="en-US" sz="2730">
                <a:solidFill>
                  <a:srgbClr val="FCBF01"/>
                </a:solidFill>
                <a:latin typeface="Montserrat Italics"/>
              </a:rPr>
              <a:t>APPLYING EQUIVALENT CLASSIFICATION TECHNIQUES FOR APPROPRIATE PREDICTION</a:t>
            </a:r>
          </a:p>
          <a:p>
            <a:pPr algn="l" marL="589556" indent="-294778" lvl="1">
              <a:lnSpc>
                <a:spcPts val="3822"/>
              </a:lnSpc>
              <a:buFont typeface="Arial"/>
              <a:buChar char="•"/>
            </a:pPr>
            <a:r>
              <a:rPr lang="en-US" sz="2730">
                <a:solidFill>
                  <a:srgbClr val="FCBF01"/>
                </a:solidFill>
                <a:latin typeface="Montserrat Italics"/>
              </a:rPr>
              <a:t>LABEL ENCODING FOR ALL THE STRING COLUMNS</a:t>
            </a:r>
          </a:p>
          <a:p>
            <a:pPr algn="l" marL="589556" indent="-294778" lvl="1">
              <a:lnSpc>
                <a:spcPts val="3822"/>
              </a:lnSpc>
              <a:buFont typeface="Arial"/>
              <a:buChar char="•"/>
            </a:pPr>
            <a:r>
              <a:rPr lang="en-US" sz="2730">
                <a:solidFill>
                  <a:srgbClr val="FCBF01"/>
                </a:solidFill>
                <a:latin typeface="Montserrat Italics"/>
              </a:rPr>
              <a:t>CALCULATING R2 SCORE AND MEAN SQUARED ERROR</a:t>
            </a:r>
          </a:p>
          <a:p>
            <a:pPr algn="l" marL="589556" indent="-294778" lvl="1">
              <a:lnSpc>
                <a:spcPts val="3822"/>
              </a:lnSpc>
              <a:buFont typeface="Arial"/>
              <a:buChar char="•"/>
            </a:pPr>
            <a:r>
              <a:rPr lang="en-US" sz="2730">
                <a:solidFill>
                  <a:srgbClr val="FCBF01"/>
                </a:solidFill>
                <a:latin typeface="Montserrat Italics"/>
              </a:rPr>
              <a:t>CREATING INTERACTIVE DASHBOARD IN MS EXCEL USING PIVOT TABLES AND GRAPHS</a:t>
            </a:r>
          </a:p>
          <a:p>
            <a:pPr algn="l" marL="589556" indent="-294778" lvl="1">
              <a:lnSpc>
                <a:spcPts val="3822"/>
              </a:lnSpc>
              <a:buFont typeface="Arial"/>
              <a:buChar char="•"/>
            </a:pPr>
            <a:r>
              <a:rPr lang="en-US" sz="2730">
                <a:solidFill>
                  <a:srgbClr val="FCBF01"/>
                </a:solidFill>
                <a:latin typeface="Montserrat Italics"/>
              </a:rPr>
              <a:t>CREATING INTERACTIVEDASHBORD IN TABLEU 2019 CRACK VERSION</a:t>
            </a:r>
          </a:p>
          <a:p>
            <a:pPr algn="l" marL="589556" indent="-294778" lvl="1">
              <a:lnSpc>
                <a:spcPts val="3822"/>
              </a:lnSpc>
              <a:buFont typeface="Arial"/>
              <a:buChar char="•"/>
            </a:pPr>
            <a:r>
              <a:rPr lang="en-US" sz="2730">
                <a:solidFill>
                  <a:srgbClr val="FCBF01"/>
                </a:solidFill>
                <a:latin typeface="Montserrat Italics"/>
              </a:rPr>
              <a:t>CONCLUSION</a:t>
            </a:r>
          </a:p>
          <a:p>
            <a:pPr algn="ctr">
              <a:lnSpc>
                <a:spcPts val="4802"/>
              </a:lnSpc>
            </a:pPr>
          </a:p>
          <a:p>
            <a:pPr algn="ctr">
              <a:lnSpc>
                <a:spcPts val="4802"/>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600497" y="1581758"/>
            <a:ext cx="16097891" cy="178255"/>
            <a:chOff x="0" y="0"/>
            <a:chExt cx="51611204" cy="571500"/>
          </a:xfrm>
        </p:grpSpPr>
        <p:sp>
          <p:nvSpPr>
            <p:cNvPr name="Freeform 3" id="3"/>
            <p:cNvSpPr/>
            <p:nvPr/>
          </p:nvSpPr>
          <p:spPr>
            <a:xfrm flipH="false" flipV="false" rot="0">
              <a:off x="0" y="255270"/>
              <a:ext cx="51611203" cy="69850"/>
            </a:xfrm>
            <a:custGeom>
              <a:avLst/>
              <a:gdLst/>
              <a:ahLst/>
              <a:cxnLst/>
              <a:rect r="r" b="b" t="t" l="l"/>
              <a:pathLst>
                <a:path h="69850" w="51611203">
                  <a:moveTo>
                    <a:pt x="51320374" y="0"/>
                  </a:moveTo>
                  <a:lnTo>
                    <a:pt x="0" y="0"/>
                  </a:lnTo>
                  <a:lnTo>
                    <a:pt x="0" y="69850"/>
                  </a:lnTo>
                  <a:lnTo>
                    <a:pt x="51611203" y="69850"/>
                  </a:lnTo>
                  <a:lnTo>
                    <a:pt x="51611203" y="0"/>
                  </a:lnTo>
                  <a:close/>
                </a:path>
              </a:pathLst>
            </a:custGeom>
            <a:solidFill>
              <a:srgbClr val="FCA128">
                <a:alpha val="17647"/>
              </a:srgbClr>
            </a:solidFill>
          </p:spPr>
        </p:sp>
      </p:grpSp>
      <p:grpSp>
        <p:nvGrpSpPr>
          <p:cNvPr name="Group 4" id="4"/>
          <p:cNvGrpSpPr/>
          <p:nvPr/>
        </p:nvGrpSpPr>
        <p:grpSpPr>
          <a:xfrm rot="-10800000">
            <a:off x="2637847" y="9175565"/>
            <a:ext cx="15497394" cy="165470"/>
            <a:chOff x="0" y="0"/>
            <a:chExt cx="53524916" cy="571500"/>
          </a:xfrm>
        </p:grpSpPr>
        <p:sp>
          <p:nvSpPr>
            <p:cNvPr name="Freeform 5" id="5"/>
            <p:cNvSpPr/>
            <p:nvPr/>
          </p:nvSpPr>
          <p:spPr>
            <a:xfrm flipH="false" flipV="false" rot="0">
              <a:off x="0" y="255270"/>
              <a:ext cx="53524919" cy="69850"/>
            </a:xfrm>
            <a:custGeom>
              <a:avLst/>
              <a:gdLst/>
              <a:ahLst/>
              <a:cxnLst/>
              <a:rect r="r" b="b" t="t" l="l"/>
              <a:pathLst>
                <a:path h="69850" w="53524919">
                  <a:moveTo>
                    <a:pt x="53234084" y="0"/>
                  </a:moveTo>
                  <a:lnTo>
                    <a:pt x="0" y="0"/>
                  </a:lnTo>
                  <a:lnTo>
                    <a:pt x="0" y="69850"/>
                  </a:lnTo>
                  <a:lnTo>
                    <a:pt x="53524919" y="69850"/>
                  </a:lnTo>
                  <a:lnTo>
                    <a:pt x="53524919" y="0"/>
                  </a:lnTo>
                  <a:close/>
                </a:path>
              </a:pathLst>
            </a:custGeom>
            <a:solidFill>
              <a:srgbClr val="FCA128">
                <a:alpha val="30980"/>
              </a:srgbClr>
            </a:solidFill>
          </p:spPr>
        </p:sp>
      </p:grpSp>
      <p:sp>
        <p:nvSpPr>
          <p:cNvPr name="Freeform 6" id="6"/>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7" id="7"/>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8" id="8"/>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62719"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916501"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800000">
            <a:off x="14547448" y="7347880"/>
            <a:ext cx="4806532" cy="4806532"/>
          </a:xfrm>
          <a:custGeom>
            <a:avLst/>
            <a:gdLst/>
            <a:ahLst/>
            <a:cxnLst/>
            <a:rect r="r" b="b" t="t" l="l"/>
            <a:pathLst>
              <a:path h="4806532" w="4806532">
                <a:moveTo>
                  <a:pt x="0" y="0"/>
                </a:moveTo>
                <a:lnTo>
                  <a:pt x="4806532" y="0"/>
                </a:lnTo>
                <a:lnTo>
                  <a:pt x="4806532" y="4806532"/>
                </a:lnTo>
                <a:lnTo>
                  <a:pt x="0" y="4806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8100000">
            <a:off x="-670094" y="8043695"/>
            <a:ext cx="3397588" cy="3402216"/>
            <a:chOff x="0" y="0"/>
            <a:chExt cx="2354580" cy="2357788"/>
          </a:xfrm>
        </p:grpSpPr>
        <p:sp>
          <p:nvSpPr>
            <p:cNvPr name="Freeform 13" id="13"/>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FCBF01"/>
            </a:solidFill>
          </p:spPr>
        </p:sp>
      </p:grpSp>
      <p:sp>
        <p:nvSpPr>
          <p:cNvPr name="TextBox 14" id="14"/>
          <p:cNvSpPr txBox="true"/>
          <p:nvPr/>
        </p:nvSpPr>
        <p:spPr>
          <a:xfrm rot="0">
            <a:off x="2615224" y="2082321"/>
            <a:ext cx="3456265" cy="596901"/>
          </a:xfrm>
          <a:prstGeom prst="rect">
            <a:avLst/>
          </a:prstGeom>
        </p:spPr>
        <p:txBody>
          <a:bodyPr anchor="t" rtlCol="false" tIns="0" lIns="0" bIns="0" rIns="0">
            <a:spAutoFit/>
          </a:bodyPr>
          <a:lstStyle/>
          <a:p>
            <a:pPr algn="ctr">
              <a:lnSpc>
                <a:spcPts val="4899"/>
              </a:lnSpc>
              <a:spcBef>
                <a:spcPct val="0"/>
              </a:spcBef>
            </a:pPr>
            <a:r>
              <a:rPr lang="en-US" sz="3499">
                <a:solidFill>
                  <a:srgbClr val="FCBF01"/>
                </a:solidFill>
                <a:latin typeface="Montserrat Bold Italics"/>
              </a:rPr>
              <a:t>CONCLUSION-:</a:t>
            </a:r>
          </a:p>
        </p:txBody>
      </p:sp>
      <p:sp>
        <p:nvSpPr>
          <p:cNvPr name="TextBox 15" id="15"/>
          <p:cNvSpPr txBox="true"/>
          <p:nvPr/>
        </p:nvSpPr>
        <p:spPr>
          <a:xfrm rot="0">
            <a:off x="3402521" y="2758470"/>
            <a:ext cx="12094873" cy="1742696"/>
          </a:xfrm>
          <a:prstGeom prst="rect">
            <a:avLst/>
          </a:prstGeom>
        </p:spPr>
        <p:txBody>
          <a:bodyPr anchor="t" rtlCol="false" tIns="0" lIns="0" bIns="0" rIns="0">
            <a:spAutoFit/>
          </a:bodyPr>
          <a:lstStyle/>
          <a:p>
            <a:pPr algn="l">
              <a:lnSpc>
                <a:spcPts val="4787"/>
              </a:lnSpc>
            </a:pPr>
            <a:r>
              <a:rPr lang="en-US" sz="2799">
                <a:solidFill>
                  <a:srgbClr val="FCBF01"/>
                </a:solidFill>
                <a:latin typeface="Montserrat Italics"/>
              </a:rPr>
              <a:t>We have tried several techniques but the best performance is given by Logistic Regression with a f1 score of 0.84 , accuracy score of 0.85 , precision score of 0.84 and recall score of 0.85</a:t>
            </a:r>
          </a:p>
        </p:txBody>
      </p:sp>
      <p:sp>
        <p:nvSpPr>
          <p:cNvPr name="TextBox 16" id="16"/>
          <p:cNvSpPr txBox="true"/>
          <p:nvPr/>
        </p:nvSpPr>
        <p:spPr>
          <a:xfrm rot="0">
            <a:off x="3402521" y="5143948"/>
            <a:ext cx="12094873" cy="1142621"/>
          </a:xfrm>
          <a:prstGeom prst="rect">
            <a:avLst/>
          </a:prstGeom>
        </p:spPr>
        <p:txBody>
          <a:bodyPr anchor="t" rtlCol="false" tIns="0" lIns="0" bIns="0" rIns="0">
            <a:spAutoFit/>
          </a:bodyPr>
          <a:lstStyle/>
          <a:p>
            <a:pPr algn="l">
              <a:lnSpc>
                <a:spcPts val="4787"/>
              </a:lnSpc>
            </a:pPr>
            <a:r>
              <a:rPr lang="en-US" sz="2799">
                <a:solidFill>
                  <a:srgbClr val="FCBF01"/>
                </a:solidFill>
                <a:latin typeface="Montserrat Italics"/>
              </a:rPr>
              <a:t>We have also created interactive dashboards in Excel and Tableu for better data analysis and Visualisation.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3" id="3"/>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4" id="4"/>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62719"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916501"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4547448" y="7347880"/>
            <a:ext cx="4806532" cy="4806532"/>
          </a:xfrm>
          <a:custGeom>
            <a:avLst/>
            <a:gdLst/>
            <a:ahLst/>
            <a:cxnLst/>
            <a:rect r="r" b="b" t="t" l="l"/>
            <a:pathLst>
              <a:path h="4806532" w="4806532">
                <a:moveTo>
                  <a:pt x="0" y="0"/>
                </a:moveTo>
                <a:lnTo>
                  <a:pt x="4806532" y="0"/>
                </a:lnTo>
                <a:lnTo>
                  <a:pt x="4806532" y="4806532"/>
                </a:lnTo>
                <a:lnTo>
                  <a:pt x="0" y="4806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8100000">
            <a:off x="-670094" y="8043695"/>
            <a:ext cx="3397588" cy="3402216"/>
            <a:chOff x="0" y="0"/>
            <a:chExt cx="2354580" cy="2357788"/>
          </a:xfrm>
        </p:grpSpPr>
        <p:sp>
          <p:nvSpPr>
            <p:cNvPr name="Freeform 9" id="9"/>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FCBF01"/>
            </a:solidFill>
          </p:spPr>
        </p:sp>
      </p:grpSp>
      <p:sp>
        <p:nvSpPr>
          <p:cNvPr name="TextBox 10" id="10"/>
          <p:cNvSpPr txBox="true"/>
          <p:nvPr/>
        </p:nvSpPr>
        <p:spPr>
          <a:xfrm rot="0">
            <a:off x="2778642" y="1932642"/>
            <a:ext cx="13526992" cy="9034333"/>
          </a:xfrm>
          <a:prstGeom prst="rect">
            <a:avLst/>
          </a:prstGeom>
        </p:spPr>
        <p:txBody>
          <a:bodyPr anchor="t" rtlCol="false" tIns="0" lIns="0" bIns="0" rIns="0">
            <a:spAutoFit/>
          </a:bodyPr>
          <a:lstStyle/>
          <a:p>
            <a:pPr algn="l">
              <a:lnSpc>
                <a:spcPts val="4271"/>
              </a:lnSpc>
            </a:pPr>
            <a:r>
              <a:rPr lang="en-US" sz="3051">
                <a:solidFill>
                  <a:srgbClr val="FCBF01"/>
                </a:solidFill>
                <a:latin typeface="Montserrat Bold Italics"/>
              </a:rPr>
              <a:t>ABOUT THE DATASET-:</a:t>
            </a:r>
          </a:p>
          <a:p>
            <a:pPr algn="l">
              <a:lnSpc>
                <a:spcPts val="2351"/>
              </a:lnSpc>
            </a:pPr>
          </a:p>
          <a:p>
            <a:pPr algn="l">
              <a:lnSpc>
                <a:spcPts val="3772"/>
              </a:lnSpc>
            </a:pPr>
            <a:r>
              <a:rPr lang="en-US" sz="2549">
                <a:solidFill>
                  <a:srgbClr val="FCBF01"/>
                </a:solidFill>
                <a:latin typeface="Montserrat Italics"/>
              </a:rPr>
              <a:t>This dataset contains information about the top 1000 movies and TV shows as listed on IMDb. The key attributes include:</a:t>
            </a:r>
          </a:p>
          <a:p>
            <a:pPr algn="l">
              <a:lnSpc>
                <a:spcPts val="3524"/>
              </a:lnSpc>
            </a:pPr>
          </a:p>
          <a:p>
            <a:pPr algn="l" marL="532256" indent="-266128" lvl="1">
              <a:lnSpc>
                <a:spcPts val="3648"/>
              </a:lnSpc>
              <a:buFont typeface="Arial"/>
              <a:buChar char="•"/>
            </a:pPr>
            <a:r>
              <a:rPr lang="en-US" sz="2465">
                <a:solidFill>
                  <a:srgbClr val="FCBF01"/>
                </a:solidFill>
                <a:latin typeface="Montserrat Bold Italics"/>
              </a:rPr>
              <a:t>Poster_Link</a:t>
            </a:r>
            <a:r>
              <a:rPr lang="en-US" sz="2465">
                <a:solidFill>
                  <a:srgbClr val="FCBF01"/>
                </a:solidFill>
                <a:latin typeface="Montserrat Italics"/>
              </a:rPr>
              <a:t>: URL to the movie or TV show's poster.</a:t>
            </a:r>
          </a:p>
          <a:p>
            <a:pPr algn="l" marL="532256" indent="-266128" lvl="1">
              <a:lnSpc>
                <a:spcPts val="3648"/>
              </a:lnSpc>
              <a:buFont typeface="Arial"/>
              <a:buChar char="•"/>
            </a:pPr>
            <a:r>
              <a:rPr lang="en-US" sz="2465">
                <a:solidFill>
                  <a:srgbClr val="FCBF01"/>
                </a:solidFill>
                <a:latin typeface="Montserrat Bold Italics"/>
              </a:rPr>
              <a:t>Series_Title</a:t>
            </a:r>
            <a:r>
              <a:rPr lang="en-US" sz="2465">
                <a:solidFill>
                  <a:srgbClr val="FCBF01"/>
                </a:solidFill>
                <a:latin typeface="Montserrat Italics"/>
              </a:rPr>
              <a:t>: Name of the movie or TV show.</a:t>
            </a:r>
          </a:p>
          <a:p>
            <a:pPr algn="l" marL="532256" indent="-266128" lvl="1">
              <a:lnSpc>
                <a:spcPts val="3648"/>
              </a:lnSpc>
              <a:buFont typeface="Arial"/>
              <a:buChar char="•"/>
            </a:pPr>
            <a:r>
              <a:rPr lang="en-US" sz="2465">
                <a:solidFill>
                  <a:srgbClr val="FCBF01"/>
                </a:solidFill>
                <a:latin typeface="Montserrat Bold Italics"/>
              </a:rPr>
              <a:t>Released_Year</a:t>
            </a:r>
            <a:r>
              <a:rPr lang="en-US" sz="2465">
                <a:solidFill>
                  <a:srgbClr val="FCBF01"/>
                </a:solidFill>
                <a:latin typeface="Montserrat Italics"/>
              </a:rPr>
              <a:t>: The year the movie or TV show was released.</a:t>
            </a:r>
          </a:p>
          <a:p>
            <a:pPr algn="l" marL="532256" indent="-266128" lvl="1">
              <a:lnSpc>
                <a:spcPts val="3648"/>
              </a:lnSpc>
              <a:buFont typeface="Arial"/>
              <a:buChar char="•"/>
            </a:pPr>
            <a:r>
              <a:rPr lang="en-US" sz="2465">
                <a:solidFill>
                  <a:srgbClr val="FCBF01"/>
                </a:solidFill>
                <a:latin typeface="Montserrat Bold Italics"/>
              </a:rPr>
              <a:t>Certificate:</a:t>
            </a:r>
            <a:r>
              <a:rPr lang="en-US" sz="2465">
                <a:solidFill>
                  <a:srgbClr val="FCBF01"/>
                </a:solidFill>
                <a:latin typeface="Montserrat Italics"/>
              </a:rPr>
              <a:t> Age certification for the movie or TV show.</a:t>
            </a:r>
          </a:p>
          <a:p>
            <a:pPr algn="l" marL="532256" indent="-266128" lvl="1">
              <a:lnSpc>
                <a:spcPts val="3648"/>
              </a:lnSpc>
              <a:buFont typeface="Arial"/>
              <a:buChar char="•"/>
            </a:pPr>
            <a:r>
              <a:rPr lang="en-US" sz="2465">
                <a:solidFill>
                  <a:srgbClr val="FCBF01"/>
                </a:solidFill>
                <a:latin typeface="Montserrat Bold Italics"/>
              </a:rPr>
              <a:t>Runtime</a:t>
            </a:r>
            <a:r>
              <a:rPr lang="en-US" sz="2465">
                <a:solidFill>
                  <a:srgbClr val="FCBF01"/>
                </a:solidFill>
                <a:latin typeface="Montserrat Italics"/>
              </a:rPr>
              <a:t>: Total runtime in minutes.</a:t>
            </a:r>
          </a:p>
          <a:p>
            <a:pPr algn="l" marL="532256" indent="-266128" lvl="1">
              <a:lnSpc>
                <a:spcPts val="3648"/>
              </a:lnSpc>
              <a:buFont typeface="Arial"/>
              <a:buChar char="•"/>
            </a:pPr>
            <a:r>
              <a:rPr lang="en-US" sz="2465">
                <a:solidFill>
                  <a:srgbClr val="FCBF01"/>
                </a:solidFill>
                <a:latin typeface="Montserrat Bold Italics"/>
              </a:rPr>
              <a:t>Genre:</a:t>
            </a:r>
            <a:r>
              <a:rPr lang="en-US" sz="2465">
                <a:solidFill>
                  <a:srgbClr val="FCBF01"/>
                </a:solidFill>
                <a:latin typeface="Montserrat Italics"/>
              </a:rPr>
              <a:t> Genre classification of the movie or TV show.</a:t>
            </a:r>
          </a:p>
          <a:p>
            <a:pPr algn="l" marL="532256" indent="-266128" lvl="1">
              <a:lnSpc>
                <a:spcPts val="3648"/>
              </a:lnSpc>
              <a:buFont typeface="Arial"/>
              <a:buChar char="•"/>
            </a:pPr>
            <a:r>
              <a:rPr lang="en-US" sz="2465">
                <a:solidFill>
                  <a:srgbClr val="FCBF01"/>
                </a:solidFill>
                <a:latin typeface="Montserrat Bold Italics"/>
              </a:rPr>
              <a:t>IMDB_Rating: </a:t>
            </a:r>
            <a:r>
              <a:rPr lang="en-US" sz="2465">
                <a:solidFill>
                  <a:srgbClr val="FCBF01"/>
                </a:solidFill>
                <a:latin typeface="Montserrat Italics"/>
              </a:rPr>
              <a:t>IMDb rating.</a:t>
            </a:r>
          </a:p>
          <a:p>
            <a:pPr algn="l" marL="532256" indent="-266128" lvl="1">
              <a:lnSpc>
                <a:spcPts val="3648"/>
              </a:lnSpc>
              <a:buFont typeface="Arial"/>
              <a:buChar char="•"/>
            </a:pPr>
            <a:r>
              <a:rPr lang="en-US" sz="2465">
                <a:solidFill>
                  <a:srgbClr val="FCBF01"/>
                </a:solidFill>
                <a:latin typeface="Montserrat Bold Italics"/>
              </a:rPr>
              <a:t>Overview:</a:t>
            </a:r>
            <a:r>
              <a:rPr lang="en-US" sz="2465">
                <a:solidFill>
                  <a:srgbClr val="FCBF01"/>
                </a:solidFill>
                <a:latin typeface="Montserrat Italics"/>
              </a:rPr>
              <a:t> A brief summary of the movie or TV show.</a:t>
            </a:r>
          </a:p>
          <a:p>
            <a:pPr algn="l" marL="532256" indent="-266128" lvl="1">
              <a:lnSpc>
                <a:spcPts val="3648"/>
              </a:lnSpc>
              <a:buFont typeface="Arial"/>
              <a:buChar char="•"/>
            </a:pPr>
            <a:r>
              <a:rPr lang="en-US" sz="2465">
                <a:solidFill>
                  <a:srgbClr val="FCBF01"/>
                </a:solidFill>
                <a:latin typeface="Montserrat Bold Italics"/>
              </a:rPr>
              <a:t>Meta_score</a:t>
            </a:r>
            <a:r>
              <a:rPr lang="en-US" sz="2465">
                <a:solidFill>
                  <a:srgbClr val="FCBF01"/>
                </a:solidFill>
                <a:latin typeface="Montserrat Italics"/>
              </a:rPr>
              <a:t>: Score given by Metacritic.</a:t>
            </a:r>
          </a:p>
          <a:p>
            <a:pPr algn="l" marL="532256" indent="-266128" lvl="1">
              <a:lnSpc>
                <a:spcPts val="3648"/>
              </a:lnSpc>
              <a:buFont typeface="Arial"/>
              <a:buChar char="•"/>
            </a:pPr>
            <a:r>
              <a:rPr lang="en-US" sz="2465">
                <a:solidFill>
                  <a:srgbClr val="FCBF01"/>
                </a:solidFill>
                <a:latin typeface="Montserrat Bold Italics"/>
              </a:rPr>
              <a:t>Director: </a:t>
            </a:r>
            <a:r>
              <a:rPr lang="en-US" sz="2465">
                <a:solidFill>
                  <a:srgbClr val="FCBF01"/>
                </a:solidFill>
                <a:latin typeface="Montserrat Italics"/>
              </a:rPr>
              <a:t>Name of the director.</a:t>
            </a:r>
          </a:p>
          <a:p>
            <a:pPr algn="l" marL="532256" indent="-266128" lvl="1">
              <a:lnSpc>
                <a:spcPts val="3648"/>
              </a:lnSpc>
              <a:buFont typeface="Arial"/>
              <a:buChar char="•"/>
            </a:pPr>
            <a:r>
              <a:rPr lang="en-US" sz="2465">
                <a:solidFill>
                  <a:srgbClr val="FCBF01"/>
                </a:solidFill>
                <a:latin typeface="Montserrat Bold Italics"/>
              </a:rPr>
              <a:t>Star1, Star2, Star3, Star4: </a:t>
            </a:r>
            <a:r>
              <a:rPr lang="en-US" sz="2465">
                <a:solidFill>
                  <a:srgbClr val="FCBF01"/>
                </a:solidFill>
                <a:latin typeface="Montserrat Italics"/>
              </a:rPr>
              <a:t>Names of the main stars.</a:t>
            </a:r>
          </a:p>
          <a:p>
            <a:pPr algn="l" marL="532256" indent="-266128" lvl="1">
              <a:lnSpc>
                <a:spcPts val="3648"/>
              </a:lnSpc>
              <a:buFont typeface="Arial"/>
              <a:buChar char="•"/>
            </a:pPr>
            <a:r>
              <a:rPr lang="en-US" sz="2465">
                <a:solidFill>
                  <a:srgbClr val="FCBF01"/>
                </a:solidFill>
                <a:latin typeface="Montserrat Bold Italics"/>
              </a:rPr>
              <a:t>No_of_votes:</a:t>
            </a:r>
            <a:r>
              <a:rPr lang="en-US" sz="2465">
                <a:solidFill>
                  <a:srgbClr val="FCBF01"/>
                </a:solidFill>
                <a:latin typeface="Montserrat Italics"/>
              </a:rPr>
              <a:t> Total number of votes received on IMDb.</a:t>
            </a:r>
          </a:p>
          <a:p>
            <a:pPr algn="l" marL="532256" indent="-266128" lvl="1">
              <a:lnSpc>
                <a:spcPts val="3648"/>
              </a:lnSpc>
              <a:buFont typeface="Arial"/>
              <a:buChar char="•"/>
            </a:pPr>
            <a:r>
              <a:rPr lang="en-US" sz="2465">
                <a:solidFill>
                  <a:srgbClr val="FCBF01"/>
                </a:solidFill>
                <a:latin typeface="Montserrat Bold Italics"/>
              </a:rPr>
              <a:t>Gross:</a:t>
            </a:r>
            <a:r>
              <a:rPr lang="en-US" sz="2465">
                <a:solidFill>
                  <a:srgbClr val="FCBF01"/>
                </a:solidFill>
                <a:latin typeface="Montserrat Italics"/>
              </a:rPr>
              <a:t> Box office earnings.</a:t>
            </a:r>
          </a:p>
          <a:p>
            <a:pPr algn="l">
              <a:lnSpc>
                <a:spcPts val="3648"/>
              </a:lnSpc>
            </a:pPr>
          </a:p>
          <a:p>
            <a:pPr algn="l">
              <a:lnSpc>
                <a:spcPts val="352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3" id="3"/>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4" id="4"/>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2676641"/>
            <a:ext cx="6740718" cy="4933718"/>
          </a:xfrm>
          <a:custGeom>
            <a:avLst/>
            <a:gdLst/>
            <a:ahLst/>
            <a:cxnLst/>
            <a:rect r="r" b="b" t="t" l="l"/>
            <a:pathLst>
              <a:path h="4933718" w="6740718">
                <a:moveTo>
                  <a:pt x="0" y="0"/>
                </a:moveTo>
                <a:lnTo>
                  <a:pt x="6740718" y="0"/>
                </a:lnTo>
                <a:lnTo>
                  <a:pt x="6740718" y="4933718"/>
                </a:lnTo>
                <a:lnTo>
                  <a:pt x="0" y="4933718"/>
                </a:lnTo>
                <a:lnTo>
                  <a:pt x="0" y="0"/>
                </a:lnTo>
                <a:close/>
              </a:path>
            </a:pathLst>
          </a:custGeom>
          <a:blipFill>
            <a:blip r:embed="rId6"/>
            <a:stretch>
              <a:fillRect l="0" t="0" r="0" b="0"/>
            </a:stretch>
          </a:blipFill>
        </p:spPr>
      </p:sp>
      <p:sp>
        <p:nvSpPr>
          <p:cNvPr name="Freeform 6" id="6"/>
          <p:cNvSpPr/>
          <p:nvPr/>
        </p:nvSpPr>
        <p:spPr>
          <a:xfrm flipH="false" flipV="false" rot="0">
            <a:off x="-274805" y="5592355"/>
            <a:ext cx="7290327" cy="4812211"/>
          </a:xfrm>
          <a:custGeom>
            <a:avLst/>
            <a:gdLst/>
            <a:ahLst/>
            <a:cxnLst/>
            <a:rect r="r" b="b" t="t" l="l"/>
            <a:pathLst>
              <a:path h="4812211" w="7290327">
                <a:moveTo>
                  <a:pt x="0" y="0"/>
                </a:moveTo>
                <a:lnTo>
                  <a:pt x="7290327" y="0"/>
                </a:lnTo>
                <a:lnTo>
                  <a:pt x="7290327" y="4812212"/>
                </a:lnTo>
                <a:lnTo>
                  <a:pt x="0" y="4812212"/>
                </a:lnTo>
                <a:lnTo>
                  <a:pt x="0" y="0"/>
                </a:lnTo>
                <a:close/>
              </a:path>
            </a:pathLst>
          </a:custGeom>
          <a:blipFill>
            <a:blip r:embed="rId7"/>
            <a:stretch>
              <a:fillRect l="0" t="0" r="-4638" b="0"/>
            </a:stretch>
          </a:blipFill>
        </p:spPr>
      </p:sp>
      <p:sp>
        <p:nvSpPr>
          <p:cNvPr name="AutoShape 7" id="7"/>
          <p:cNvSpPr/>
          <p:nvPr/>
        </p:nvSpPr>
        <p:spPr>
          <a:xfrm>
            <a:off x="5897880" y="5143500"/>
            <a:ext cx="5394950" cy="0"/>
          </a:xfrm>
          <a:prstGeom prst="line">
            <a:avLst/>
          </a:prstGeom>
          <a:ln cap="flat" w="38100">
            <a:solidFill>
              <a:srgbClr val="FFFFFF"/>
            </a:solidFill>
            <a:prstDash val="solid"/>
            <a:headEnd type="none" len="sm" w="sm"/>
            <a:tailEnd type="arrow" len="sm" w="med"/>
          </a:ln>
        </p:spPr>
      </p:sp>
      <p:sp>
        <p:nvSpPr>
          <p:cNvPr name="AutoShape 8" id="8"/>
          <p:cNvSpPr/>
          <p:nvPr/>
        </p:nvSpPr>
        <p:spPr>
          <a:xfrm>
            <a:off x="4800590" y="7979411"/>
            <a:ext cx="6492240" cy="0"/>
          </a:xfrm>
          <a:prstGeom prst="line">
            <a:avLst/>
          </a:prstGeom>
          <a:ln cap="flat" w="38100">
            <a:solidFill>
              <a:srgbClr val="FFFFFF"/>
            </a:solidFill>
            <a:prstDash val="solid"/>
            <a:headEnd type="none" len="sm" w="sm"/>
            <a:tailEnd type="arrow" len="sm" w="med"/>
          </a:ln>
        </p:spPr>
      </p:sp>
      <p:sp>
        <p:nvSpPr>
          <p:cNvPr name="TextBox 9" id="9"/>
          <p:cNvSpPr txBox="true"/>
          <p:nvPr/>
        </p:nvSpPr>
        <p:spPr>
          <a:xfrm rot="0">
            <a:off x="11292830" y="4779921"/>
            <a:ext cx="6995170" cy="1025600"/>
          </a:xfrm>
          <a:prstGeom prst="rect">
            <a:avLst/>
          </a:prstGeom>
        </p:spPr>
        <p:txBody>
          <a:bodyPr anchor="t" rtlCol="false" tIns="0" lIns="0" bIns="0" rIns="0">
            <a:spAutoFit/>
          </a:bodyPr>
          <a:lstStyle/>
          <a:p>
            <a:pPr algn="ctr">
              <a:lnSpc>
                <a:spcPts val="4186"/>
              </a:lnSpc>
              <a:spcBef>
                <a:spcPct val="0"/>
              </a:spcBef>
            </a:pPr>
            <a:r>
              <a:rPr lang="en-US" sz="2990">
                <a:solidFill>
                  <a:srgbClr val="FCBF01"/>
                </a:solidFill>
                <a:latin typeface="Montserrat"/>
              </a:rPr>
              <a:t>Heart Disease Dataset view in excel format</a:t>
            </a:r>
          </a:p>
        </p:txBody>
      </p:sp>
      <p:sp>
        <p:nvSpPr>
          <p:cNvPr name="TextBox 10" id="10"/>
          <p:cNvSpPr txBox="true"/>
          <p:nvPr/>
        </p:nvSpPr>
        <p:spPr>
          <a:xfrm rot="0">
            <a:off x="11260046" y="7710521"/>
            <a:ext cx="6443575" cy="1085479"/>
          </a:xfrm>
          <a:prstGeom prst="rect">
            <a:avLst/>
          </a:prstGeom>
        </p:spPr>
        <p:txBody>
          <a:bodyPr anchor="t" rtlCol="false" tIns="0" lIns="0" bIns="0" rIns="0">
            <a:spAutoFit/>
          </a:bodyPr>
          <a:lstStyle/>
          <a:p>
            <a:pPr algn="ctr">
              <a:lnSpc>
                <a:spcPts val="4486"/>
              </a:lnSpc>
              <a:spcBef>
                <a:spcPct val="0"/>
              </a:spcBef>
            </a:pPr>
            <a:r>
              <a:rPr lang="en-US" sz="3204">
                <a:solidFill>
                  <a:srgbClr val="FCBF01"/>
                </a:solidFill>
                <a:latin typeface="Montserrat"/>
              </a:rPr>
              <a:t>Importing the Heart Disease Dataset in Jupyter Notebook</a:t>
            </a:r>
          </a:p>
        </p:txBody>
      </p:sp>
      <p:sp>
        <p:nvSpPr>
          <p:cNvPr name="TextBox 11" id="11"/>
          <p:cNvSpPr txBox="true"/>
          <p:nvPr/>
        </p:nvSpPr>
        <p:spPr>
          <a:xfrm rot="0">
            <a:off x="5881460" y="1759971"/>
            <a:ext cx="6188273" cy="580391"/>
          </a:xfrm>
          <a:prstGeom prst="rect">
            <a:avLst/>
          </a:prstGeom>
        </p:spPr>
        <p:txBody>
          <a:bodyPr anchor="t" rtlCol="false" tIns="0" lIns="0" bIns="0" rIns="0">
            <a:spAutoFit/>
          </a:bodyPr>
          <a:lstStyle/>
          <a:p>
            <a:pPr algn="ctr">
              <a:lnSpc>
                <a:spcPts val="4759"/>
              </a:lnSpc>
              <a:spcBef>
                <a:spcPct val="0"/>
              </a:spcBef>
            </a:pPr>
            <a:r>
              <a:rPr lang="en-US" sz="3399">
                <a:solidFill>
                  <a:srgbClr val="FCBF01"/>
                </a:solidFill>
                <a:latin typeface="Montserrat Bold"/>
              </a:rPr>
              <a:t>IMPORTING THE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3" id="3"/>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4" id="4"/>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5897880" y="5143500"/>
            <a:ext cx="5394950" cy="0"/>
          </a:xfrm>
          <a:prstGeom prst="line">
            <a:avLst/>
          </a:prstGeom>
          <a:ln cap="flat" w="38100">
            <a:solidFill>
              <a:srgbClr val="FFFFFF"/>
            </a:solidFill>
            <a:prstDash val="solid"/>
            <a:headEnd type="none" len="sm" w="sm"/>
            <a:tailEnd type="arrow" len="sm" w="med"/>
          </a:ln>
        </p:spPr>
      </p:sp>
      <p:sp>
        <p:nvSpPr>
          <p:cNvPr name="AutoShape 6" id="6"/>
          <p:cNvSpPr/>
          <p:nvPr/>
        </p:nvSpPr>
        <p:spPr>
          <a:xfrm>
            <a:off x="4800590" y="7979411"/>
            <a:ext cx="6492240" cy="0"/>
          </a:xfrm>
          <a:prstGeom prst="line">
            <a:avLst/>
          </a:prstGeom>
          <a:ln cap="flat" w="38100">
            <a:solidFill>
              <a:srgbClr val="FFFFFF"/>
            </a:solidFill>
            <a:prstDash val="solid"/>
            <a:headEnd type="none" len="sm" w="sm"/>
            <a:tailEnd type="arrow" len="sm" w="med"/>
          </a:ln>
        </p:spPr>
      </p:sp>
      <p:sp>
        <p:nvSpPr>
          <p:cNvPr name="Freeform 7" id="7"/>
          <p:cNvSpPr/>
          <p:nvPr/>
        </p:nvSpPr>
        <p:spPr>
          <a:xfrm flipH="false" flipV="false" rot="0">
            <a:off x="0" y="2560403"/>
            <a:ext cx="7740748" cy="4373456"/>
          </a:xfrm>
          <a:custGeom>
            <a:avLst/>
            <a:gdLst/>
            <a:ahLst/>
            <a:cxnLst/>
            <a:rect r="r" b="b" t="t" l="l"/>
            <a:pathLst>
              <a:path h="4373456" w="7740748">
                <a:moveTo>
                  <a:pt x="0" y="0"/>
                </a:moveTo>
                <a:lnTo>
                  <a:pt x="7740748" y="0"/>
                </a:lnTo>
                <a:lnTo>
                  <a:pt x="7740748" y="4373456"/>
                </a:lnTo>
                <a:lnTo>
                  <a:pt x="0" y="4373456"/>
                </a:lnTo>
                <a:lnTo>
                  <a:pt x="0" y="0"/>
                </a:lnTo>
                <a:close/>
              </a:path>
            </a:pathLst>
          </a:custGeom>
          <a:blipFill>
            <a:blip r:embed="rId6"/>
            <a:stretch>
              <a:fillRect l="0" t="0" r="0" b="0"/>
            </a:stretch>
          </a:blipFill>
        </p:spPr>
      </p:sp>
      <p:sp>
        <p:nvSpPr>
          <p:cNvPr name="Freeform 8" id="8"/>
          <p:cNvSpPr/>
          <p:nvPr/>
        </p:nvSpPr>
        <p:spPr>
          <a:xfrm flipH="false" flipV="false" rot="0">
            <a:off x="0" y="6218909"/>
            <a:ext cx="7740748" cy="5027726"/>
          </a:xfrm>
          <a:custGeom>
            <a:avLst/>
            <a:gdLst/>
            <a:ahLst/>
            <a:cxnLst/>
            <a:rect r="r" b="b" t="t" l="l"/>
            <a:pathLst>
              <a:path h="5027726" w="7740748">
                <a:moveTo>
                  <a:pt x="0" y="0"/>
                </a:moveTo>
                <a:lnTo>
                  <a:pt x="7740748" y="0"/>
                </a:lnTo>
                <a:lnTo>
                  <a:pt x="7740748" y="5027727"/>
                </a:lnTo>
                <a:lnTo>
                  <a:pt x="0" y="5027727"/>
                </a:lnTo>
                <a:lnTo>
                  <a:pt x="0" y="0"/>
                </a:lnTo>
                <a:close/>
              </a:path>
            </a:pathLst>
          </a:custGeom>
          <a:blipFill>
            <a:blip r:embed="rId7"/>
            <a:stretch>
              <a:fillRect l="0" t="-123" r="0" b="-123"/>
            </a:stretch>
          </a:blipFill>
        </p:spPr>
      </p:sp>
      <p:sp>
        <p:nvSpPr>
          <p:cNvPr name="TextBox 9" id="9"/>
          <p:cNvSpPr txBox="true"/>
          <p:nvPr/>
        </p:nvSpPr>
        <p:spPr>
          <a:xfrm rot="0">
            <a:off x="11292830" y="4779921"/>
            <a:ext cx="6995170" cy="503397"/>
          </a:xfrm>
          <a:prstGeom prst="rect">
            <a:avLst/>
          </a:prstGeom>
        </p:spPr>
        <p:txBody>
          <a:bodyPr anchor="t" rtlCol="false" tIns="0" lIns="0" bIns="0" rIns="0">
            <a:spAutoFit/>
          </a:bodyPr>
          <a:lstStyle/>
          <a:p>
            <a:pPr algn="ctr">
              <a:lnSpc>
                <a:spcPts val="4186"/>
              </a:lnSpc>
              <a:spcBef>
                <a:spcPct val="0"/>
              </a:spcBef>
            </a:pPr>
            <a:r>
              <a:rPr lang="en-US" sz="2990">
                <a:solidFill>
                  <a:srgbClr val="FCBF01"/>
                </a:solidFill>
                <a:latin typeface="Montserrat"/>
              </a:rPr>
              <a:t>IMDB Dataset view in excel format</a:t>
            </a:r>
          </a:p>
        </p:txBody>
      </p:sp>
      <p:sp>
        <p:nvSpPr>
          <p:cNvPr name="TextBox 10" id="10"/>
          <p:cNvSpPr txBox="true"/>
          <p:nvPr/>
        </p:nvSpPr>
        <p:spPr>
          <a:xfrm rot="0">
            <a:off x="11260046" y="7710521"/>
            <a:ext cx="6443575" cy="1085479"/>
          </a:xfrm>
          <a:prstGeom prst="rect">
            <a:avLst/>
          </a:prstGeom>
        </p:spPr>
        <p:txBody>
          <a:bodyPr anchor="t" rtlCol="false" tIns="0" lIns="0" bIns="0" rIns="0">
            <a:spAutoFit/>
          </a:bodyPr>
          <a:lstStyle/>
          <a:p>
            <a:pPr algn="ctr">
              <a:lnSpc>
                <a:spcPts val="4486"/>
              </a:lnSpc>
              <a:spcBef>
                <a:spcPct val="0"/>
              </a:spcBef>
            </a:pPr>
            <a:r>
              <a:rPr lang="en-US" sz="3204">
                <a:solidFill>
                  <a:srgbClr val="FCBF01"/>
                </a:solidFill>
                <a:latin typeface="Montserrat"/>
              </a:rPr>
              <a:t>Importing the IMDB Dataset in Jupyter Notebook</a:t>
            </a:r>
          </a:p>
        </p:txBody>
      </p:sp>
      <p:sp>
        <p:nvSpPr>
          <p:cNvPr name="TextBox 11" id="11"/>
          <p:cNvSpPr txBox="true"/>
          <p:nvPr/>
        </p:nvSpPr>
        <p:spPr>
          <a:xfrm rot="0">
            <a:off x="5881460" y="1759971"/>
            <a:ext cx="6188273" cy="580391"/>
          </a:xfrm>
          <a:prstGeom prst="rect">
            <a:avLst/>
          </a:prstGeom>
        </p:spPr>
        <p:txBody>
          <a:bodyPr anchor="t" rtlCol="false" tIns="0" lIns="0" bIns="0" rIns="0">
            <a:spAutoFit/>
          </a:bodyPr>
          <a:lstStyle/>
          <a:p>
            <a:pPr algn="ctr">
              <a:lnSpc>
                <a:spcPts val="4759"/>
              </a:lnSpc>
              <a:spcBef>
                <a:spcPct val="0"/>
              </a:spcBef>
            </a:pPr>
            <a:r>
              <a:rPr lang="en-US" sz="3399">
                <a:solidFill>
                  <a:srgbClr val="FCBF01"/>
                </a:solidFill>
                <a:latin typeface="Montserrat Bold"/>
              </a:rPr>
              <a:t>IMPORTING THE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600497" y="1581758"/>
            <a:ext cx="16097891" cy="178255"/>
            <a:chOff x="0" y="0"/>
            <a:chExt cx="51611204" cy="571500"/>
          </a:xfrm>
        </p:grpSpPr>
        <p:sp>
          <p:nvSpPr>
            <p:cNvPr name="Freeform 3" id="3"/>
            <p:cNvSpPr/>
            <p:nvPr/>
          </p:nvSpPr>
          <p:spPr>
            <a:xfrm flipH="false" flipV="false" rot="0">
              <a:off x="0" y="255270"/>
              <a:ext cx="51611203" cy="69850"/>
            </a:xfrm>
            <a:custGeom>
              <a:avLst/>
              <a:gdLst/>
              <a:ahLst/>
              <a:cxnLst/>
              <a:rect r="r" b="b" t="t" l="l"/>
              <a:pathLst>
                <a:path h="69850" w="51611203">
                  <a:moveTo>
                    <a:pt x="51320374" y="0"/>
                  </a:moveTo>
                  <a:lnTo>
                    <a:pt x="0" y="0"/>
                  </a:lnTo>
                  <a:lnTo>
                    <a:pt x="0" y="69850"/>
                  </a:lnTo>
                  <a:lnTo>
                    <a:pt x="51611203" y="69850"/>
                  </a:lnTo>
                  <a:lnTo>
                    <a:pt x="51611203" y="0"/>
                  </a:lnTo>
                  <a:close/>
                </a:path>
              </a:pathLst>
            </a:custGeom>
            <a:solidFill>
              <a:srgbClr val="FCA128">
                <a:alpha val="17647"/>
              </a:srgbClr>
            </a:solidFill>
          </p:spPr>
        </p:sp>
      </p:grpSp>
      <p:grpSp>
        <p:nvGrpSpPr>
          <p:cNvPr name="Group 4" id="4"/>
          <p:cNvGrpSpPr/>
          <p:nvPr/>
        </p:nvGrpSpPr>
        <p:grpSpPr>
          <a:xfrm rot="-10800000">
            <a:off x="2637847" y="9175565"/>
            <a:ext cx="15497394" cy="165470"/>
            <a:chOff x="0" y="0"/>
            <a:chExt cx="53524916" cy="571500"/>
          </a:xfrm>
        </p:grpSpPr>
        <p:sp>
          <p:nvSpPr>
            <p:cNvPr name="Freeform 5" id="5"/>
            <p:cNvSpPr/>
            <p:nvPr/>
          </p:nvSpPr>
          <p:spPr>
            <a:xfrm flipH="false" flipV="false" rot="0">
              <a:off x="0" y="255270"/>
              <a:ext cx="53524919" cy="69850"/>
            </a:xfrm>
            <a:custGeom>
              <a:avLst/>
              <a:gdLst/>
              <a:ahLst/>
              <a:cxnLst/>
              <a:rect r="r" b="b" t="t" l="l"/>
              <a:pathLst>
                <a:path h="69850" w="53524919">
                  <a:moveTo>
                    <a:pt x="53234084" y="0"/>
                  </a:moveTo>
                  <a:lnTo>
                    <a:pt x="0" y="0"/>
                  </a:lnTo>
                  <a:lnTo>
                    <a:pt x="0" y="69850"/>
                  </a:lnTo>
                  <a:lnTo>
                    <a:pt x="53524919" y="69850"/>
                  </a:lnTo>
                  <a:lnTo>
                    <a:pt x="53524919" y="0"/>
                  </a:lnTo>
                  <a:close/>
                </a:path>
              </a:pathLst>
            </a:custGeom>
            <a:solidFill>
              <a:srgbClr val="FCA128">
                <a:alpha val="30980"/>
              </a:srgbClr>
            </a:solidFill>
          </p:spPr>
        </p:sp>
      </p:grpSp>
      <p:sp>
        <p:nvSpPr>
          <p:cNvPr name="Freeform 6" id="6"/>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7" id="7"/>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8" id="8"/>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62719"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916501"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800000">
            <a:off x="14547448" y="7347880"/>
            <a:ext cx="4806532" cy="4806532"/>
          </a:xfrm>
          <a:custGeom>
            <a:avLst/>
            <a:gdLst/>
            <a:ahLst/>
            <a:cxnLst/>
            <a:rect r="r" b="b" t="t" l="l"/>
            <a:pathLst>
              <a:path h="4806532" w="4806532">
                <a:moveTo>
                  <a:pt x="0" y="0"/>
                </a:moveTo>
                <a:lnTo>
                  <a:pt x="4806532" y="0"/>
                </a:lnTo>
                <a:lnTo>
                  <a:pt x="4806532" y="4806532"/>
                </a:lnTo>
                <a:lnTo>
                  <a:pt x="0" y="4806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8100000">
            <a:off x="-670094" y="8043695"/>
            <a:ext cx="3397588" cy="3402216"/>
            <a:chOff x="0" y="0"/>
            <a:chExt cx="2354580" cy="2357788"/>
          </a:xfrm>
        </p:grpSpPr>
        <p:sp>
          <p:nvSpPr>
            <p:cNvPr name="Freeform 13" id="13"/>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FCBF01"/>
            </a:solidFill>
          </p:spPr>
        </p:sp>
      </p:grpSp>
      <p:sp>
        <p:nvSpPr>
          <p:cNvPr name="TextBox 14" id="14"/>
          <p:cNvSpPr txBox="true"/>
          <p:nvPr/>
        </p:nvSpPr>
        <p:spPr>
          <a:xfrm rot="0">
            <a:off x="2668056" y="1912571"/>
            <a:ext cx="4056817" cy="580391"/>
          </a:xfrm>
          <a:prstGeom prst="rect">
            <a:avLst/>
          </a:prstGeom>
        </p:spPr>
        <p:txBody>
          <a:bodyPr anchor="t" rtlCol="false" tIns="0" lIns="0" bIns="0" rIns="0">
            <a:spAutoFit/>
          </a:bodyPr>
          <a:lstStyle/>
          <a:p>
            <a:pPr algn="ctr">
              <a:lnSpc>
                <a:spcPts val="4759"/>
              </a:lnSpc>
              <a:spcBef>
                <a:spcPct val="0"/>
              </a:spcBef>
            </a:pPr>
            <a:r>
              <a:rPr lang="en-US" sz="3399">
                <a:solidFill>
                  <a:srgbClr val="FCBF01"/>
                </a:solidFill>
                <a:latin typeface="Montserrat Bold"/>
              </a:rPr>
              <a:t>DATA CLEANING-:</a:t>
            </a:r>
          </a:p>
        </p:txBody>
      </p:sp>
      <p:sp>
        <p:nvSpPr>
          <p:cNvPr name="TextBox 15" id="15"/>
          <p:cNvSpPr txBox="true"/>
          <p:nvPr/>
        </p:nvSpPr>
        <p:spPr>
          <a:xfrm rot="0">
            <a:off x="2668056" y="2559795"/>
            <a:ext cx="14100735" cy="6499298"/>
          </a:xfrm>
          <a:prstGeom prst="rect">
            <a:avLst/>
          </a:prstGeom>
        </p:spPr>
        <p:txBody>
          <a:bodyPr anchor="t" rtlCol="false" tIns="0" lIns="0" bIns="0" rIns="0">
            <a:spAutoFit/>
          </a:bodyPr>
          <a:lstStyle/>
          <a:p>
            <a:pPr algn="l">
              <a:lnSpc>
                <a:spcPts val="4708"/>
              </a:lnSpc>
            </a:pPr>
            <a:r>
              <a:rPr lang="en-US" sz="2630">
                <a:solidFill>
                  <a:srgbClr val="FCBF01"/>
                </a:solidFill>
                <a:latin typeface="Montserrat Italics"/>
              </a:rPr>
              <a:t>Data Cleaning Steps:</a:t>
            </a:r>
          </a:p>
          <a:p>
            <a:pPr algn="l" marL="567934" indent="-283967" lvl="1">
              <a:lnSpc>
                <a:spcPts val="4708"/>
              </a:lnSpc>
              <a:buFont typeface="Arial"/>
              <a:buChar char="•"/>
            </a:pPr>
            <a:r>
              <a:rPr lang="en-US" sz="2630">
                <a:solidFill>
                  <a:srgbClr val="FCBF01"/>
                </a:solidFill>
                <a:latin typeface="Montserrat Italics"/>
              </a:rPr>
              <a:t>data reading(for ".data" and ".csv" extension write "pd.read_csv" and for ".xlsx" extensionwrite "pd.read_excel")</a:t>
            </a:r>
          </a:p>
          <a:p>
            <a:pPr algn="l" marL="567934" indent="-283967" lvl="1">
              <a:lnSpc>
                <a:spcPts val="4708"/>
              </a:lnSpc>
              <a:buFont typeface="Arial"/>
              <a:buChar char="•"/>
            </a:pPr>
            <a:r>
              <a:rPr lang="en-US" sz="2630">
                <a:solidFill>
                  <a:srgbClr val="FCBF01"/>
                </a:solidFill>
                <a:latin typeface="Montserrat Italics"/>
              </a:rPr>
              <a:t>renaming columns(if required)</a:t>
            </a:r>
          </a:p>
          <a:p>
            <a:pPr algn="l" marL="567934" indent="-283967" lvl="1">
              <a:lnSpc>
                <a:spcPts val="4708"/>
              </a:lnSpc>
              <a:buFont typeface="Arial"/>
              <a:buChar char="•"/>
            </a:pPr>
            <a:r>
              <a:rPr lang="en-US" sz="2630">
                <a:solidFill>
                  <a:srgbClr val="FCBF01"/>
                </a:solidFill>
                <a:latin typeface="Montserrat Italics"/>
              </a:rPr>
              <a:t>check null values or missing values ( var.isnull().sum() )</a:t>
            </a:r>
          </a:p>
          <a:p>
            <a:pPr algn="l" marL="567934" indent="-283967" lvl="1">
              <a:lnSpc>
                <a:spcPts val="4708"/>
              </a:lnSpc>
              <a:buFont typeface="Arial"/>
              <a:buChar char="•"/>
            </a:pPr>
            <a:r>
              <a:rPr lang="en-US" sz="2630">
                <a:solidFill>
                  <a:srgbClr val="FCBF01"/>
                </a:solidFill>
                <a:latin typeface="Montserrat Italics"/>
              </a:rPr>
              <a:t>check data types ( var.dtypes )</a:t>
            </a:r>
          </a:p>
          <a:p>
            <a:pPr algn="l" marL="567934" indent="-283967" lvl="1">
              <a:lnSpc>
                <a:spcPts val="4708"/>
              </a:lnSpc>
              <a:buFont typeface="Arial"/>
              <a:buChar char="•"/>
            </a:pPr>
            <a:r>
              <a:rPr lang="en-US" sz="2630">
                <a:solidFill>
                  <a:srgbClr val="FCBF01"/>
                </a:solidFill>
                <a:latin typeface="Montserrat Italics"/>
              </a:rPr>
              <a:t>check unique values of each column</a:t>
            </a:r>
          </a:p>
          <a:p>
            <a:pPr algn="l" marL="567934" indent="-283967" lvl="1">
              <a:lnSpc>
                <a:spcPts val="4708"/>
              </a:lnSpc>
              <a:buFont typeface="Arial"/>
              <a:buChar char="•"/>
            </a:pPr>
            <a:r>
              <a:rPr lang="en-US" sz="2630">
                <a:solidFill>
                  <a:srgbClr val="FCBF01"/>
                </a:solidFill>
                <a:latin typeface="Montserrat Italics"/>
              </a:rPr>
              <a:t>print describe and use the values from it to replace whereever you find problems in anyattribute or column of dataset</a:t>
            </a:r>
          </a:p>
          <a:p>
            <a:pPr algn="l" marL="567934" indent="-283967" lvl="1">
              <a:lnSpc>
                <a:spcPts val="4708"/>
              </a:lnSpc>
              <a:buFont typeface="Arial"/>
              <a:buChar char="•"/>
            </a:pPr>
            <a:r>
              <a:rPr lang="en-US" sz="2630">
                <a:solidFill>
                  <a:srgbClr val="FCBF01"/>
                </a:solidFill>
                <a:latin typeface="Montserrat Italics"/>
              </a:rPr>
              <a:t>change datatype after replacing if required</a:t>
            </a:r>
          </a:p>
          <a:p>
            <a:pPr algn="l" marL="567934" indent="-283967" lvl="1">
              <a:lnSpc>
                <a:spcPts val="4708"/>
              </a:lnSpc>
              <a:buFont typeface="Arial"/>
              <a:buChar char="•"/>
            </a:pPr>
            <a:r>
              <a:rPr lang="en-US" sz="2630">
                <a:solidFill>
                  <a:srgbClr val="FCBF01"/>
                </a:solidFill>
                <a:latin typeface="Montserrat Italics"/>
              </a:rPr>
              <a:t>Matplotlib and Seaborn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grpSp>
        <p:nvGrpSpPr>
          <p:cNvPr name="Group 2" id="2"/>
          <p:cNvGrpSpPr/>
          <p:nvPr/>
        </p:nvGrpSpPr>
        <p:grpSpPr>
          <a:xfrm rot="0">
            <a:off x="-600497" y="1581758"/>
            <a:ext cx="16097891" cy="178255"/>
            <a:chOff x="0" y="0"/>
            <a:chExt cx="51611204" cy="571500"/>
          </a:xfrm>
        </p:grpSpPr>
        <p:sp>
          <p:nvSpPr>
            <p:cNvPr name="Freeform 3" id="3"/>
            <p:cNvSpPr/>
            <p:nvPr/>
          </p:nvSpPr>
          <p:spPr>
            <a:xfrm flipH="false" flipV="false" rot="0">
              <a:off x="0" y="255270"/>
              <a:ext cx="51611203" cy="69850"/>
            </a:xfrm>
            <a:custGeom>
              <a:avLst/>
              <a:gdLst/>
              <a:ahLst/>
              <a:cxnLst/>
              <a:rect r="r" b="b" t="t" l="l"/>
              <a:pathLst>
                <a:path h="69850" w="51611203">
                  <a:moveTo>
                    <a:pt x="51320374" y="0"/>
                  </a:moveTo>
                  <a:lnTo>
                    <a:pt x="0" y="0"/>
                  </a:lnTo>
                  <a:lnTo>
                    <a:pt x="0" y="69850"/>
                  </a:lnTo>
                  <a:lnTo>
                    <a:pt x="51611203" y="69850"/>
                  </a:lnTo>
                  <a:lnTo>
                    <a:pt x="51611203" y="0"/>
                  </a:lnTo>
                  <a:close/>
                </a:path>
              </a:pathLst>
            </a:custGeom>
            <a:solidFill>
              <a:srgbClr val="FCA128">
                <a:alpha val="17647"/>
              </a:srgbClr>
            </a:solidFill>
          </p:spPr>
        </p:sp>
      </p:grpSp>
      <p:sp>
        <p:nvSpPr>
          <p:cNvPr name="Freeform 4" id="4"/>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5" id="5"/>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6" id="6"/>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479926" y="7311060"/>
            <a:ext cx="6983412" cy="3870145"/>
          </a:xfrm>
          <a:custGeom>
            <a:avLst/>
            <a:gdLst/>
            <a:ahLst/>
            <a:cxnLst/>
            <a:rect r="r" b="b" t="t" l="l"/>
            <a:pathLst>
              <a:path h="3870145" w="6983412">
                <a:moveTo>
                  <a:pt x="0" y="0"/>
                </a:moveTo>
                <a:lnTo>
                  <a:pt x="6983412" y="0"/>
                </a:lnTo>
                <a:lnTo>
                  <a:pt x="6983412" y="3870145"/>
                </a:lnTo>
                <a:lnTo>
                  <a:pt x="0" y="3870145"/>
                </a:lnTo>
                <a:lnTo>
                  <a:pt x="0" y="0"/>
                </a:lnTo>
                <a:close/>
              </a:path>
            </a:pathLst>
          </a:custGeom>
          <a:blipFill>
            <a:blip r:embed="rId6"/>
            <a:stretch>
              <a:fillRect l="-1270" t="-2442" r="0" b="-2442"/>
            </a:stretch>
          </a:blipFill>
        </p:spPr>
      </p:sp>
      <p:sp>
        <p:nvSpPr>
          <p:cNvPr name="Freeform 8" id="8"/>
          <p:cNvSpPr/>
          <p:nvPr/>
        </p:nvSpPr>
        <p:spPr>
          <a:xfrm flipH="false" flipV="false" rot="0">
            <a:off x="11484393" y="2882295"/>
            <a:ext cx="6803607" cy="4428765"/>
          </a:xfrm>
          <a:custGeom>
            <a:avLst/>
            <a:gdLst/>
            <a:ahLst/>
            <a:cxnLst/>
            <a:rect r="r" b="b" t="t" l="l"/>
            <a:pathLst>
              <a:path h="4428765" w="6803607">
                <a:moveTo>
                  <a:pt x="0" y="0"/>
                </a:moveTo>
                <a:lnTo>
                  <a:pt x="6803607" y="0"/>
                </a:lnTo>
                <a:lnTo>
                  <a:pt x="6803607" y="4428765"/>
                </a:lnTo>
                <a:lnTo>
                  <a:pt x="0" y="4428765"/>
                </a:lnTo>
                <a:lnTo>
                  <a:pt x="0" y="0"/>
                </a:lnTo>
                <a:close/>
              </a:path>
            </a:pathLst>
          </a:custGeom>
          <a:blipFill>
            <a:blip r:embed="rId7"/>
            <a:stretch>
              <a:fillRect l="-6392" t="0" r="-10175" b="0"/>
            </a:stretch>
          </a:blipFill>
        </p:spPr>
      </p:sp>
      <p:sp>
        <p:nvSpPr>
          <p:cNvPr name="Freeform 9" id="9"/>
          <p:cNvSpPr/>
          <p:nvPr/>
        </p:nvSpPr>
        <p:spPr>
          <a:xfrm flipH="false" flipV="false" rot="0">
            <a:off x="0" y="2882295"/>
            <a:ext cx="5828448" cy="4020700"/>
          </a:xfrm>
          <a:custGeom>
            <a:avLst/>
            <a:gdLst/>
            <a:ahLst/>
            <a:cxnLst/>
            <a:rect r="r" b="b" t="t" l="l"/>
            <a:pathLst>
              <a:path h="4020700" w="5828448">
                <a:moveTo>
                  <a:pt x="0" y="0"/>
                </a:moveTo>
                <a:lnTo>
                  <a:pt x="5828448" y="0"/>
                </a:lnTo>
                <a:lnTo>
                  <a:pt x="5828448" y="4020700"/>
                </a:lnTo>
                <a:lnTo>
                  <a:pt x="0" y="4020700"/>
                </a:lnTo>
                <a:lnTo>
                  <a:pt x="0" y="0"/>
                </a:lnTo>
                <a:close/>
              </a:path>
            </a:pathLst>
          </a:custGeom>
          <a:blipFill>
            <a:blip r:embed="rId8"/>
            <a:stretch>
              <a:fillRect l="0" t="-6100" r="0" b="-6100"/>
            </a:stretch>
          </a:blipFill>
        </p:spPr>
      </p:sp>
      <p:sp>
        <p:nvSpPr>
          <p:cNvPr name="Freeform 10" id="10"/>
          <p:cNvSpPr/>
          <p:nvPr/>
        </p:nvSpPr>
        <p:spPr>
          <a:xfrm flipH="false" flipV="false" rot="0">
            <a:off x="0" y="6416855"/>
            <a:ext cx="5828448" cy="3894941"/>
          </a:xfrm>
          <a:custGeom>
            <a:avLst/>
            <a:gdLst/>
            <a:ahLst/>
            <a:cxnLst/>
            <a:rect r="r" b="b" t="t" l="l"/>
            <a:pathLst>
              <a:path h="3894941" w="5828448">
                <a:moveTo>
                  <a:pt x="0" y="0"/>
                </a:moveTo>
                <a:lnTo>
                  <a:pt x="5828448" y="0"/>
                </a:lnTo>
                <a:lnTo>
                  <a:pt x="5828448" y="3894941"/>
                </a:lnTo>
                <a:lnTo>
                  <a:pt x="0" y="3894941"/>
                </a:lnTo>
                <a:lnTo>
                  <a:pt x="0" y="0"/>
                </a:lnTo>
                <a:close/>
              </a:path>
            </a:pathLst>
          </a:custGeom>
          <a:blipFill>
            <a:blip r:embed="rId9"/>
            <a:stretch>
              <a:fillRect l="-3009" t="0" r="-12277" b="0"/>
            </a:stretch>
          </a:blipFill>
        </p:spPr>
      </p:sp>
      <p:sp>
        <p:nvSpPr>
          <p:cNvPr name="TextBox 11" id="11"/>
          <p:cNvSpPr txBox="true"/>
          <p:nvPr/>
        </p:nvSpPr>
        <p:spPr>
          <a:xfrm rot="0">
            <a:off x="6394890" y="5331128"/>
            <a:ext cx="4523061" cy="1979931"/>
          </a:xfrm>
          <a:prstGeom prst="rect">
            <a:avLst/>
          </a:prstGeom>
        </p:spPr>
        <p:txBody>
          <a:bodyPr anchor="t" rtlCol="false" tIns="0" lIns="0" bIns="0" rIns="0">
            <a:spAutoFit/>
          </a:bodyPr>
          <a:lstStyle/>
          <a:p>
            <a:pPr algn="ctr">
              <a:lnSpc>
                <a:spcPts val="5319"/>
              </a:lnSpc>
              <a:spcBef>
                <a:spcPct val="0"/>
              </a:spcBef>
            </a:pPr>
            <a:r>
              <a:rPr lang="en-US" sz="3799">
                <a:solidFill>
                  <a:srgbClr val="FCBF01"/>
                </a:solidFill>
                <a:latin typeface="Montserrat Bold Italics"/>
              </a:rPr>
              <a:t>DATA CLEANING IN JUPYTER NOTEBOOK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7290327" y="208718"/>
            <a:ext cx="3391103" cy="1373040"/>
          </a:xfrm>
          <a:custGeom>
            <a:avLst/>
            <a:gdLst/>
            <a:ahLst/>
            <a:cxnLst/>
            <a:rect r="r" b="b" t="t" l="l"/>
            <a:pathLst>
              <a:path h="1373040" w="3391103">
                <a:moveTo>
                  <a:pt x="0" y="0"/>
                </a:moveTo>
                <a:lnTo>
                  <a:pt x="3391103" y="0"/>
                </a:lnTo>
                <a:lnTo>
                  <a:pt x="3391103" y="1373040"/>
                </a:lnTo>
                <a:lnTo>
                  <a:pt x="0" y="1373040"/>
                </a:lnTo>
                <a:lnTo>
                  <a:pt x="0" y="0"/>
                </a:lnTo>
                <a:close/>
              </a:path>
            </a:pathLst>
          </a:custGeom>
          <a:blipFill>
            <a:blip r:embed="rId2"/>
            <a:stretch>
              <a:fillRect l="0" t="-15834" r="0" b="-8683"/>
            </a:stretch>
          </a:blipFill>
        </p:spPr>
      </p:sp>
      <p:sp>
        <p:nvSpPr>
          <p:cNvPr name="Freeform 3" id="3"/>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4" id="4"/>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62719"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916501" y="3754956"/>
            <a:ext cx="2437479" cy="2322253"/>
          </a:xfrm>
          <a:custGeom>
            <a:avLst/>
            <a:gdLst/>
            <a:ahLst/>
            <a:cxnLst/>
            <a:rect r="r" b="b" t="t" l="l"/>
            <a:pathLst>
              <a:path h="2322253" w="2437479">
                <a:moveTo>
                  <a:pt x="0" y="0"/>
                </a:moveTo>
                <a:lnTo>
                  <a:pt x="2437479" y="0"/>
                </a:lnTo>
                <a:lnTo>
                  <a:pt x="2437479" y="2322252"/>
                </a:lnTo>
                <a:lnTo>
                  <a:pt x="0" y="2322252"/>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4547448" y="7347880"/>
            <a:ext cx="4806532" cy="4806532"/>
          </a:xfrm>
          <a:custGeom>
            <a:avLst/>
            <a:gdLst/>
            <a:ahLst/>
            <a:cxnLst/>
            <a:rect r="r" b="b" t="t" l="l"/>
            <a:pathLst>
              <a:path h="4806532" w="4806532">
                <a:moveTo>
                  <a:pt x="0" y="0"/>
                </a:moveTo>
                <a:lnTo>
                  <a:pt x="4806532" y="0"/>
                </a:lnTo>
                <a:lnTo>
                  <a:pt x="4806532" y="4806532"/>
                </a:lnTo>
                <a:lnTo>
                  <a:pt x="0" y="4806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8100000">
            <a:off x="-670094" y="8043695"/>
            <a:ext cx="3397588" cy="3402216"/>
            <a:chOff x="0" y="0"/>
            <a:chExt cx="2354580" cy="2357788"/>
          </a:xfrm>
        </p:grpSpPr>
        <p:sp>
          <p:nvSpPr>
            <p:cNvPr name="Freeform 9" id="9"/>
            <p:cNvSpPr/>
            <p:nvPr/>
          </p:nvSpPr>
          <p:spPr>
            <a:xfrm flipH="false" flipV="false" rot="0">
              <a:off x="0" y="0"/>
              <a:ext cx="2353310" cy="2357788"/>
            </a:xfrm>
            <a:custGeom>
              <a:avLst/>
              <a:gdLst/>
              <a:ahLst/>
              <a:cxnLst/>
              <a:rect r="r" b="b" t="t" l="l"/>
              <a:pathLst>
                <a:path h="2357788" w="2353310">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FCBF01"/>
            </a:solidFill>
          </p:spPr>
        </p:sp>
      </p:grpSp>
      <p:sp>
        <p:nvSpPr>
          <p:cNvPr name="TextBox 10" id="10"/>
          <p:cNvSpPr txBox="true"/>
          <p:nvPr/>
        </p:nvSpPr>
        <p:spPr>
          <a:xfrm rot="0">
            <a:off x="2468309" y="1939581"/>
            <a:ext cx="5396032" cy="596901"/>
          </a:xfrm>
          <a:prstGeom prst="rect">
            <a:avLst/>
          </a:prstGeom>
        </p:spPr>
        <p:txBody>
          <a:bodyPr anchor="t" rtlCol="false" tIns="0" lIns="0" bIns="0" rIns="0">
            <a:spAutoFit/>
          </a:bodyPr>
          <a:lstStyle/>
          <a:p>
            <a:pPr algn="ctr">
              <a:lnSpc>
                <a:spcPts val="4899"/>
              </a:lnSpc>
              <a:spcBef>
                <a:spcPct val="0"/>
              </a:spcBef>
            </a:pPr>
            <a:r>
              <a:rPr lang="en-US" sz="3499">
                <a:solidFill>
                  <a:srgbClr val="FCBF01"/>
                </a:solidFill>
                <a:latin typeface="Montserrat Bold"/>
              </a:rPr>
              <a:t>DATA VISUALIZATION-:</a:t>
            </a:r>
          </a:p>
        </p:txBody>
      </p:sp>
      <p:sp>
        <p:nvSpPr>
          <p:cNvPr name="TextBox 11" id="11"/>
          <p:cNvSpPr txBox="true"/>
          <p:nvPr/>
        </p:nvSpPr>
        <p:spPr>
          <a:xfrm rot="0">
            <a:off x="2721756" y="2655812"/>
            <a:ext cx="12528244" cy="11494390"/>
          </a:xfrm>
          <a:prstGeom prst="rect">
            <a:avLst/>
          </a:prstGeom>
        </p:spPr>
        <p:txBody>
          <a:bodyPr anchor="t" rtlCol="false" tIns="0" lIns="0" bIns="0" rIns="0">
            <a:spAutoFit/>
          </a:bodyPr>
          <a:lstStyle/>
          <a:p>
            <a:pPr algn="l">
              <a:lnSpc>
                <a:spcPts val="4157"/>
              </a:lnSpc>
            </a:pPr>
            <a:r>
              <a:rPr lang="en-US" sz="2699">
                <a:solidFill>
                  <a:srgbClr val="FCBF01"/>
                </a:solidFill>
                <a:latin typeface="Montserrat Italics"/>
              </a:rPr>
              <a:t>Libraries like </a:t>
            </a:r>
            <a:r>
              <a:rPr lang="en-US" sz="2699">
                <a:solidFill>
                  <a:srgbClr val="FCBF01"/>
                </a:solidFill>
                <a:latin typeface="Montserrat Bold Italics"/>
              </a:rPr>
              <a:t>Matplotlib</a:t>
            </a:r>
            <a:r>
              <a:rPr lang="en-US" sz="2699">
                <a:solidFill>
                  <a:srgbClr val="FCBF01"/>
                </a:solidFill>
                <a:latin typeface="Montserrat Italics"/>
              </a:rPr>
              <a:t> and</a:t>
            </a:r>
            <a:r>
              <a:rPr lang="en-US" sz="2699">
                <a:solidFill>
                  <a:srgbClr val="FCBF01"/>
                </a:solidFill>
                <a:latin typeface="Montserrat Bold Italics"/>
              </a:rPr>
              <a:t> Seaborn</a:t>
            </a:r>
            <a:r>
              <a:rPr lang="en-US" sz="2699">
                <a:solidFill>
                  <a:srgbClr val="FCBF01"/>
                </a:solidFill>
                <a:latin typeface="Montserrat Italics"/>
              </a:rPr>
              <a:t> are used in this process.</a:t>
            </a:r>
          </a:p>
          <a:p>
            <a:pPr algn="l">
              <a:lnSpc>
                <a:spcPts val="4157"/>
              </a:lnSpc>
            </a:pPr>
            <a:r>
              <a:rPr lang="en-US" sz="2699">
                <a:solidFill>
                  <a:srgbClr val="FCBF01"/>
                </a:solidFill>
                <a:latin typeface="Montserrat Bold Italics"/>
              </a:rPr>
              <a:t>Matplotlib steps</a:t>
            </a:r>
            <a:r>
              <a:rPr lang="en-US" sz="2699">
                <a:solidFill>
                  <a:srgbClr val="FCBF01"/>
                </a:solidFill>
                <a:latin typeface="Montserrat Italics"/>
              </a:rPr>
              <a:t>-:</a:t>
            </a:r>
          </a:p>
          <a:p>
            <a:pPr algn="l" marL="582924" indent="-291462" lvl="1">
              <a:lnSpc>
                <a:spcPts val="4157"/>
              </a:lnSpc>
              <a:buFont typeface="Arial"/>
              <a:buChar char="•"/>
            </a:pPr>
            <a:r>
              <a:rPr lang="en-US" sz="2699">
                <a:solidFill>
                  <a:srgbClr val="FCBF01"/>
                </a:solidFill>
                <a:latin typeface="Montserrat Italics"/>
              </a:rPr>
              <a:t>Import the library: import matplotlib.pyplot as plt</a:t>
            </a:r>
          </a:p>
          <a:p>
            <a:pPr algn="l" marL="582924" indent="-291462" lvl="1">
              <a:lnSpc>
                <a:spcPts val="4157"/>
              </a:lnSpc>
              <a:buFont typeface="Arial"/>
              <a:buChar char="•"/>
            </a:pPr>
            <a:r>
              <a:rPr lang="en-US" sz="2699">
                <a:solidFill>
                  <a:srgbClr val="FCBF01"/>
                </a:solidFill>
                <a:latin typeface="Montserrat Italics"/>
              </a:rPr>
              <a:t>Create data to be visualized.</a:t>
            </a:r>
          </a:p>
          <a:p>
            <a:pPr algn="l" marL="582924" indent="-291462" lvl="1">
              <a:lnSpc>
                <a:spcPts val="4157"/>
              </a:lnSpc>
              <a:buFont typeface="Arial"/>
              <a:buChar char="•"/>
            </a:pPr>
            <a:r>
              <a:rPr lang="en-US" sz="2699">
                <a:solidFill>
                  <a:srgbClr val="FCBF01"/>
                </a:solidFill>
                <a:latin typeface="Montserrat Italics"/>
              </a:rPr>
              <a:t>Use plotting functions like plt.plot(), plt.scatter(), plt.bar(), etc.</a:t>
            </a:r>
          </a:p>
          <a:p>
            <a:pPr algn="l" marL="582924" indent="-291462" lvl="1">
              <a:lnSpc>
                <a:spcPts val="4157"/>
              </a:lnSpc>
              <a:buFont typeface="Arial"/>
              <a:buChar char="•"/>
            </a:pPr>
            <a:r>
              <a:rPr lang="en-US" sz="2699">
                <a:solidFill>
                  <a:srgbClr val="FCBF01"/>
                </a:solidFill>
                <a:latin typeface="Montserrat Italics"/>
              </a:rPr>
              <a:t>Customize the plot with titles, labels, and legends.</a:t>
            </a:r>
          </a:p>
          <a:p>
            <a:pPr algn="l" marL="582924" indent="-291462" lvl="1">
              <a:lnSpc>
                <a:spcPts val="4157"/>
              </a:lnSpc>
              <a:buFont typeface="Arial"/>
              <a:buChar char="•"/>
            </a:pPr>
            <a:r>
              <a:rPr lang="en-US" sz="2699">
                <a:solidFill>
                  <a:srgbClr val="FCBF01"/>
                </a:solidFill>
                <a:latin typeface="Montserrat Italics"/>
              </a:rPr>
              <a:t>Display the plot using plt.show().</a:t>
            </a:r>
          </a:p>
          <a:p>
            <a:pPr algn="l">
              <a:lnSpc>
                <a:spcPts val="4157"/>
              </a:lnSpc>
            </a:pPr>
            <a:r>
              <a:rPr lang="en-US" sz="2699">
                <a:solidFill>
                  <a:srgbClr val="FCBF01"/>
                </a:solidFill>
                <a:latin typeface="Montserrat Bold Italics"/>
              </a:rPr>
              <a:t>Seaborn steps-:</a:t>
            </a:r>
          </a:p>
          <a:p>
            <a:pPr algn="l" marL="582924" indent="-291462" lvl="1">
              <a:lnSpc>
                <a:spcPts val="4157"/>
              </a:lnSpc>
              <a:buFont typeface="Arial"/>
              <a:buChar char="•"/>
            </a:pPr>
            <a:r>
              <a:rPr lang="en-US" sz="2699">
                <a:solidFill>
                  <a:srgbClr val="FCBF01"/>
                </a:solidFill>
                <a:latin typeface="Montserrat Italics"/>
              </a:rPr>
              <a:t>Import the library: import seaborn as sns</a:t>
            </a:r>
          </a:p>
          <a:p>
            <a:pPr algn="l" marL="582924" indent="-291462" lvl="1">
              <a:lnSpc>
                <a:spcPts val="4157"/>
              </a:lnSpc>
              <a:buFont typeface="Arial"/>
              <a:buChar char="•"/>
            </a:pPr>
            <a:r>
              <a:rPr lang="en-US" sz="2699">
                <a:solidFill>
                  <a:srgbClr val="FCBF01"/>
                </a:solidFill>
                <a:latin typeface="Montserrat Italics"/>
              </a:rPr>
              <a:t>Create data to be visualized.</a:t>
            </a:r>
          </a:p>
          <a:p>
            <a:pPr algn="l" marL="582924" indent="-291462" lvl="1">
              <a:lnSpc>
                <a:spcPts val="4157"/>
              </a:lnSpc>
              <a:buFont typeface="Arial"/>
              <a:buChar char="•"/>
            </a:pPr>
            <a:r>
              <a:rPr lang="en-US" sz="2699">
                <a:solidFill>
                  <a:srgbClr val="FCBF01"/>
                </a:solidFill>
                <a:latin typeface="Montserrat Italics"/>
              </a:rPr>
              <a:t>Use Seaborn functions like sns.lineplot(), sns.barplot(), sns.heatmap(), etc.</a:t>
            </a:r>
          </a:p>
          <a:p>
            <a:pPr algn="l" marL="582924" indent="-291462" lvl="1">
              <a:lnSpc>
                <a:spcPts val="4157"/>
              </a:lnSpc>
              <a:buFont typeface="Arial"/>
              <a:buChar char="•"/>
            </a:pPr>
            <a:r>
              <a:rPr lang="en-US" sz="2699">
                <a:solidFill>
                  <a:srgbClr val="FCBF01"/>
                </a:solidFill>
                <a:latin typeface="Montserrat Italics"/>
              </a:rPr>
              <a:t>Customize the plot as needed.</a:t>
            </a:r>
          </a:p>
          <a:p>
            <a:pPr algn="l" marL="582924" indent="-291462" lvl="1">
              <a:lnSpc>
                <a:spcPts val="4157"/>
              </a:lnSpc>
              <a:buFont typeface="Arial"/>
              <a:buChar char="•"/>
            </a:pPr>
            <a:r>
              <a:rPr lang="en-US" sz="2699">
                <a:solidFill>
                  <a:srgbClr val="FCBF01"/>
                </a:solidFill>
                <a:latin typeface="Montserrat Italics"/>
              </a:rPr>
              <a:t>Display the plot using Matplotlib’s plt.show()</a:t>
            </a:r>
          </a:p>
          <a:p>
            <a:pPr algn="l">
              <a:lnSpc>
                <a:spcPts val="4157"/>
              </a:lnSpc>
            </a:pPr>
          </a:p>
          <a:p>
            <a:pPr algn="l">
              <a:lnSpc>
                <a:spcPts val="4157"/>
              </a:lnSpc>
            </a:pPr>
          </a:p>
          <a:p>
            <a:pPr algn="ctr">
              <a:lnSpc>
                <a:spcPts val="4157"/>
              </a:lnSpc>
            </a:pPr>
          </a:p>
          <a:p>
            <a:pPr algn="ctr">
              <a:lnSpc>
                <a:spcPts val="4157"/>
              </a:lnSpc>
            </a:pPr>
          </a:p>
          <a:p>
            <a:pPr algn="ctr">
              <a:lnSpc>
                <a:spcPts val="4157"/>
              </a:lnSpc>
            </a:pPr>
          </a:p>
          <a:p>
            <a:pPr algn="ctr">
              <a:lnSpc>
                <a:spcPts val="4157"/>
              </a:lnSpc>
            </a:pPr>
          </a:p>
          <a:p>
            <a:pPr algn="ctr">
              <a:lnSpc>
                <a:spcPts val="4157"/>
              </a:lnSpc>
            </a:pPr>
          </a:p>
          <a:p>
            <a:pPr algn="ctr">
              <a:lnSpc>
                <a:spcPts val="415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92E"/>
        </a:solidFill>
      </p:bgPr>
    </p:bg>
    <p:spTree>
      <p:nvGrpSpPr>
        <p:cNvPr id="1" name=""/>
        <p:cNvGrpSpPr/>
        <p:nvPr/>
      </p:nvGrpSpPr>
      <p:grpSpPr>
        <a:xfrm>
          <a:off x="0" y="0"/>
          <a:ext cx="0" cy="0"/>
          <a:chOff x="0" y="0"/>
          <a:chExt cx="0" cy="0"/>
        </a:xfrm>
      </p:grpSpPr>
      <p:sp>
        <p:nvSpPr>
          <p:cNvPr name="Freeform 2" id="2"/>
          <p:cNvSpPr/>
          <p:nvPr/>
        </p:nvSpPr>
        <p:spPr>
          <a:xfrm flipH="false" flipV="false" rot="0">
            <a:off x="7360894" y="754628"/>
            <a:ext cx="3391103" cy="1373040"/>
          </a:xfrm>
          <a:custGeom>
            <a:avLst/>
            <a:gdLst/>
            <a:ahLst/>
            <a:cxnLst/>
            <a:rect r="r" b="b" t="t" l="l"/>
            <a:pathLst>
              <a:path h="1373040" w="3391103">
                <a:moveTo>
                  <a:pt x="0" y="0"/>
                </a:moveTo>
                <a:lnTo>
                  <a:pt x="3391103" y="0"/>
                </a:lnTo>
                <a:lnTo>
                  <a:pt x="3391103" y="1373039"/>
                </a:lnTo>
                <a:lnTo>
                  <a:pt x="0" y="1373039"/>
                </a:lnTo>
                <a:lnTo>
                  <a:pt x="0" y="0"/>
                </a:lnTo>
                <a:close/>
              </a:path>
            </a:pathLst>
          </a:custGeom>
          <a:blipFill>
            <a:blip r:embed="rId2"/>
            <a:stretch>
              <a:fillRect l="0" t="-15834" r="0" b="-8683"/>
            </a:stretch>
          </a:blipFill>
        </p:spPr>
      </p:sp>
      <p:sp>
        <p:nvSpPr>
          <p:cNvPr name="Freeform 3" id="3"/>
          <p:cNvSpPr/>
          <p:nvPr/>
        </p:nvSpPr>
        <p:spPr>
          <a:xfrm flipH="false" flipV="false" rot="0">
            <a:off x="15249581" y="0"/>
            <a:ext cx="3038419" cy="2882295"/>
          </a:xfrm>
          <a:custGeom>
            <a:avLst/>
            <a:gdLst/>
            <a:ahLst/>
            <a:cxnLst/>
            <a:rect r="r" b="b" t="t" l="l"/>
            <a:pathLst>
              <a:path h="2882295" w="3038419">
                <a:moveTo>
                  <a:pt x="0" y="0"/>
                </a:moveTo>
                <a:lnTo>
                  <a:pt x="3038419" y="0"/>
                </a:lnTo>
                <a:lnTo>
                  <a:pt x="3038419" y="2882295"/>
                </a:lnTo>
                <a:lnTo>
                  <a:pt x="0" y="2882295"/>
                </a:lnTo>
                <a:lnTo>
                  <a:pt x="0" y="0"/>
                </a:lnTo>
                <a:close/>
              </a:path>
            </a:pathLst>
          </a:custGeom>
          <a:blipFill>
            <a:blip r:embed="rId3"/>
            <a:stretch>
              <a:fillRect l="0" t="0" r="0" b="0"/>
            </a:stretch>
          </a:blipFill>
        </p:spPr>
      </p:sp>
      <p:sp>
        <p:nvSpPr>
          <p:cNvPr name="Freeform 4" id="4"/>
          <p:cNvSpPr/>
          <p:nvPr/>
        </p:nvSpPr>
        <p:spPr>
          <a:xfrm flipH="true" flipV="false" rot="-10800000">
            <a:off x="-1062719" y="-1422191"/>
            <a:ext cx="4806532" cy="4806532"/>
          </a:xfrm>
          <a:custGeom>
            <a:avLst/>
            <a:gdLst/>
            <a:ahLst/>
            <a:cxnLst/>
            <a:rect r="r" b="b" t="t" l="l"/>
            <a:pathLst>
              <a:path h="4806532" w="4806532">
                <a:moveTo>
                  <a:pt x="4806533" y="0"/>
                </a:moveTo>
                <a:lnTo>
                  <a:pt x="0" y="0"/>
                </a:lnTo>
                <a:lnTo>
                  <a:pt x="0" y="4806532"/>
                </a:lnTo>
                <a:lnTo>
                  <a:pt x="4806533" y="4806532"/>
                </a:lnTo>
                <a:lnTo>
                  <a:pt x="48065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606321" y="512552"/>
            <a:ext cx="2680211" cy="2659699"/>
          </a:xfrm>
          <a:custGeom>
            <a:avLst/>
            <a:gdLst/>
            <a:ahLst/>
            <a:cxnLst/>
            <a:rect r="r" b="b" t="t" l="l"/>
            <a:pathLst>
              <a:path h="2659699" w="2680211">
                <a:moveTo>
                  <a:pt x="0" y="0"/>
                </a:moveTo>
                <a:lnTo>
                  <a:pt x="2680211" y="0"/>
                </a:lnTo>
                <a:lnTo>
                  <a:pt x="2680211" y="2659699"/>
                </a:lnTo>
                <a:lnTo>
                  <a:pt x="0" y="2659699"/>
                </a:lnTo>
                <a:lnTo>
                  <a:pt x="0" y="0"/>
                </a:lnTo>
                <a:close/>
              </a:path>
            </a:pathLst>
          </a:custGeom>
          <a:blipFill>
            <a:blip r:embed="rId6"/>
            <a:stretch>
              <a:fillRect l="0" t="0" r="0" b="0"/>
            </a:stretch>
          </a:blipFill>
        </p:spPr>
      </p:sp>
      <p:sp>
        <p:nvSpPr>
          <p:cNvPr name="Freeform 6" id="6"/>
          <p:cNvSpPr/>
          <p:nvPr/>
        </p:nvSpPr>
        <p:spPr>
          <a:xfrm flipH="false" flipV="false" rot="0">
            <a:off x="3303819" y="598277"/>
            <a:ext cx="3202750" cy="2573974"/>
          </a:xfrm>
          <a:custGeom>
            <a:avLst/>
            <a:gdLst/>
            <a:ahLst/>
            <a:cxnLst/>
            <a:rect r="r" b="b" t="t" l="l"/>
            <a:pathLst>
              <a:path h="2573974" w="3202750">
                <a:moveTo>
                  <a:pt x="0" y="0"/>
                </a:moveTo>
                <a:lnTo>
                  <a:pt x="3202750" y="0"/>
                </a:lnTo>
                <a:lnTo>
                  <a:pt x="3202750" y="2573974"/>
                </a:lnTo>
                <a:lnTo>
                  <a:pt x="0" y="2573974"/>
                </a:lnTo>
                <a:lnTo>
                  <a:pt x="0" y="0"/>
                </a:lnTo>
                <a:close/>
              </a:path>
            </a:pathLst>
          </a:custGeom>
          <a:blipFill>
            <a:blip r:embed="rId7"/>
            <a:stretch>
              <a:fillRect l="-5539" t="0" r="-5539" b="-4567"/>
            </a:stretch>
          </a:blipFill>
        </p:spPr>
      </p:sp>
      <p:sp>
        <p:nvSpPr>
          <p:cNvPr name="Freeform 7" id="7"/>
          <p:cNvSpPr/>
          <p:nvPr/>
        </p:nvSpPr>
        <p:spPr>
          <a:xfrm flipH="false" flipV="false" rot="0">
            <a:off x="7290327" y="5143500"/>
            <a:ext cx="3271059" cy="2509943"/>
          </a:xfrm>
          <a:custGeom>
            <a:avLst/>
            <a:gdLst/>
            <a:ahLst/>
            <a:cxnLst/>
            <a:rect r="r" b="b" t="t" l="l"/>
            <a:pathLst>
              <a:path h="2509943" w="3271059">
                <a:moveTo>
                  <a:pt x="0" y="0"/>
                </a:moveTo>
                <a:lnTo>
                  <a:pt x="3271059" y="0"/>
                </a:lnTo>
                <a:lnTo>
                  <a:pt x="3271059" y="2509943"/>
                </a:lnTo>
                <a:lnTo>
                  <a:pt x="0" y="2509943"/>
                </a:lnTo>
                <a:lnTo>
                  <a:pt x="0" y="0"/>
                </a:lnTo>
                <a:close/>
              </a:path>
            </a:pathLst>
          </a:custGeom>
          <a:blipFill>
            <a:blip r:embed="rId8"/>
            <a:stretch>
              <a:fillRect l="0" t="0" r="0" b="0"/>
            </a:stretch>
          </a:blipFill>
        </p:spPr>
      </p:sp>
      <p:sp>
        <p:nvSpPr>
          <p:cNvPr name="Freeform 8" id="8"/>
          <p:cNvSpPr/>
          <p:nvPr/>
        </p:nvSpPr>
        <p:spPr>
          <a:xfrm flipH="false" flipV="false" rot="0">
            <a:off x="219257" y="4065202"/>
            <a:ext cx="6287312" cy="4967753"/>
          </a:xfrm>
          <a:custGeom>
            <a:avLst/>
            <a:gdLst/>
            <a:ahLst/>
            <a:cxnLst/>
            <a:rect r="r" b="b" t="t" l="l"/>
            <a:pathLst>
              <a:path h="4967753" w="6287312">
                <a:moveTo>
                  <a:pt x="0" y="0"/>
                </a:moveTo>
                <a:lnTo>
                  <a:pt x="6287312" y="0"/>
                </a:lnTo>
                <a:lnTo>
                  <a:pt x="6287312" y="4967753"/>
                </a:lnTo>
                <a:lnTo>
                  <a:pt x="0" y="4967753"/>
                </a:lnTo>
                <a:lnTo>
                  <a:pt x="0" y="0"/>
                </a:lnTo>
                <a:close/>
              </a:path>
            </a:pathLst>
          </a:custGeom>
          <a:blipFill>
            <a:blip r:embed="rId9"/>
            <a:stretch>
              <a:fillRect l="0" t="0" r="0" b="0"/>
            </a:stretch>
          </a:blipFill>
        </p:spPr>
      </p:sp>
      <p:sp>
        <p:nvSpPr>
          <p:cNvPr name="Freeform 9" id="9"/>
          <p:cNvSpPr/>
          <p:nvPr/>
        </p:nvSpPr>
        <p:spPr>
          <a:xfrm flipH="false" flipV="false" rot="0">
            <a:off x="11453437" y="3934745"/>
            <a:ext cx="6705281" cy="5228667"/>
          </a:xfrm>
          <a:custGeom>
            <a:avLst/>
            <a:gdLst/>
            <a:ahLst/>
            <a:cxnLst/>
            <a:rect r="r" b="b" t="t" l="l"/>
            <a:pathLst>
              <a:path h="5228667" w="6705281">
                <a:moveTo>
                  <a:pt x="0" y="0"/>
                </a:moveTo>
                <a:lnTo>
                  <a:pt x="6705281" y="0"/>
                </a:lnTo>
                <a:lnTo>
                  <a:pt x="6705281" y="5228667"/>
                </a:lnTo>
                <a:lnTo>
                  <a:pt x="0" y="5228667"/>
                </a:lnTo>
                <a:lnTo>
                  <a:pt x="0" y="0"/>
                </a:lnTo>
                <a:close/>
              </a:path>
            </a:pathLst>
          </a:custGeom>
          <a:blipFill>
            <a:blip r:embed="rId10"/>
            <a:stretch>
              <a:fillRect l="0" t="0" r="0" b="0"/>
            </a:stretch>
          </a:blipFill>
        </p:spPr>
      </p:sp>
      <p:sp>
        <p:nvSpPr>
          <p:cNvPr name="TextBox 10" id="10"/>
          <p:cNvSpPr txBox="true"/>
          <p:nvPr/>
        </p:nvSpPr>
        <p:spPr>
          <a:xfrm rot="0">
            <a:off x="4089914" y="3212396"/>
            <a:ext cx="1630561"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Bold Italics"/>
              </a:rPr>
              <a:t>Line plot</a:t>
            </a:r>
          </a:p>
        </p:txBody>
      </p:sp>
      <p:sp>
        <p:nvSpPr>
          <p:cNvPr name="TextBox 11" id="11"/>
          <p:cNvSpPr txBox="true"/>
          <p:nvPr/>
        </p:nvSpPr>
        <p:spPr>
          <a:xfrm rot="0">
            <a:off x="12030255" y="3212396"/>
            <a:ext cx="1750457"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Bold Italics"/>
              </a:rPr>
              <a:t>Pie Chart</a:t>
            </a:r>
          </a:p>
        </p:txBody>
      </p:sp>
      <p:sp>
        <p:nvSpPr>
          <p:cNvPr name="TextBox 12" id="12"/>
          <p:cNvSpPr txBox="true"/>
          <p:nvPr/>
        </p:nvSpPr>
        <p:spPr>
          <a:xfrm rot="0">
            <a:off x="2040139" y="9370903"/>
            <a:ext cx="2208371"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Bold Italics"/>
              </a:rPr>
              <a:t>Scatter plot</a:t>
            </a:r>
          </a:p>
        </p:txBody>
      </p:sp>
      <p:sp>
        <p:nvSpPr>
          <p:cNvPr name="TextBox 13" id="13"/>
          <p:cNvSpPr txBox="true"/>
          <p:nvPr/>
        </p:nvSpPr>
        <p:spPr>
          <a:xfrm rot="0">
            <a:off x="8230486" y="7896963"/>
            <a:ext cx="1510784"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Bold Italics"/>
              </a:rPr>
              <a:t>Bar plot</a:t>
            </a:r>
          </a:p>
        </p:txBody>
      </p:sp>
      <p:sp>
        <p:nvSpPr>
          <p:cNvPr name="TextBox 14" id="14"/>
          <p:cNvSpPr txBox="true"/>
          <p:nvPr/>
        </p:nvSpPr>
        <p:spPr>
          <a:xfrm rot="0">
            <a:off x="14027945" y="9370903"/>
            <a:ext cx="1556266"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Bold Italics"/>
              </a:rPr>
              <a:t>Box plot</a:t>
            </a:r>
          </a:p>
        </p:txBody>
      </p:sp>
      <p:sp>
        <p:nvSpPr>
          <p:cNvPr name="TextBox 15" id="15"/>
          <p:cNvSpPr txBox="true"/>
          <p:nvPr/>
        </p:nvSpPr>
        <p:spPr>
          <a:xfrm rot="0">
            <a:off x="4488562" y="40746"/>
            <a:ext cx="8754546" cy="471806"/>
          </a:xfrm>
          <a:prstGeom prst="rect">
            <a:avLst/>
          </a:prstGeom>
        </p:spPr>
        <p:txBody>
          <a:bodyPr anchor="t" rtlCol="false" tIns="0" lIns="0" bIns="0" rIns="0">
            <a:spAutoFit/>
          </a:bodyPr>
          <a:lstStyle/>
          <a:p>
            <a:pPr algn="ctr">
              <a:lnSpc>
                <a:spcPts val="3919"/>
              </a:lnSpc>
              <a:spcBef>
                <a:spcPct val="0"/>
              </a:spcBef>
            </a:pPr>
            <a:r>
              <a:rPr lang="en-US" sz="2799">
                <a:solidFill>
                  <a:srgbClr val="FCBF01"/>
                </a:solidFill>
                <a:latin typeface="Montserrat Bold Italics"/>
              </a:rPr>
              <a:t>DATA VISUALISATION IN JUPYTER  NOTEBOOK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DAGHVzpOi24</dc:identifier>
  <dcterms:modified xsi:type="dcterms:W3CDTF">2011-08-01T06:04:30Z</dcterms:modified>
  <cp:revision>1</cp:revision>
  <dc:title>IMDB TOP 1000 DATASET</dc:title>
</cp:coreProperties>
</file>